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68" r:id="rId2"/>
    <p:sldMasterId id="2147483670" r:id="rId3"/>
  </p:sldMasterIdLst>
  <p:sldIdLst>
    <p:sldId id="256" r:id="rId4"/>
    <p:sldId id="261" r:id="rId5"/>
    <p:sldId id="257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3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1192-4915-44A8-A8EE-C2BB9BB18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18E9B8-A18C-4B40-89D4-69A4AAE15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326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1192-4915-44A8-A8EE-C2BB9BB18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18E9B8-A18C-4B40-89D4-69A4AAE15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980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1192-4915-44A8-A8EE-C2BB9BB18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18E9B8-A18C-4B40-89D4-69A4AAE15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5243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a caricatura de una ciudad&#10;&#10;Descripción generada automáticamente con confianza media">
            <a:extLst>
              <a:ext uri="{FF2B5EF4-FFF2-40B4-BE49-F238E27FC236}">
                <a16:creationId xmlns:a16="http://schemas.microsoft.com/office/drawing/2014/main" id="{50BDAF22-9A15-4FF8-9786-ABABC93088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27593C9-83D6-455D-BB70-A5C4EE7C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6F3654-D3F4-4DF0-B045-AC7315845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7142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077CE34C-0997-43FB-8A89-384FB26C1D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27593C9-83D6-455D-BB70-A5C4EE7C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6F3654-D3F4-4DF0-B045-AC7315845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127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3DA1FFA5-EA72-46C3-9E10-19B8FAFAEA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27593C9-83D6-455D-BB70-A5C4EE7C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6F3654-D3F4-4DF0-B045-AC7315845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736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pcangurohun@hotmail.com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facturacion.Cexterna07@huhmp.gov.co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682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50DF57-0B36-431A-A2C2-972CD33A3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605" y="196223"/>
            <a:ext cx="8364279" cy="578846"/>
          </a:xfrm>
        </p:spPr>
        <p:txBody>
          <a:bodyPr>
            <a:noAutofit/>
          </a:bodyPr>
          <a:lstStyle/>
          <a:p>
            <a:pPr algn="l"/>
            <a:r>
              <a:rPr lang="es-CO" sz="2800" b="1" u="sng" dirty="0">
                <a:solidFill>
                  <a:schemeClr val="accent1"/>
                </a:solidFill>
              </a:rPr>
              <a:t>CANALES DE ACCESO A SERVICIOS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D69A683-E7C6-431D-97E6-C429E08E0926}"/>
              </a:ext>
            </a:extLst>
          </p:cNvPr>
          <p:cNvSpPr txBox="1"/>
          <p:nvPr/>
        </p:nvSpPr>
        <p:spPr>
          <a:xfrm>
            <a:off x="964018" y="1235240"/>
            <a:ext cx="47766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CARDIOLOGÍA NO INVASIVA 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356C7BB-A2DF-4B05-84DE-5F0B4D0E7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240644"/>
              </p:ext>
            </p:extLst>
          </p:nvPr>
        </p:nvGraphicFramePr>
        <p:xfrm>
          <a:off x="276447" y="2291637"/>
          <a:ext cx="11079125" cy="267485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51903">
                  <a:extLst>
                    <a:ext uri="{9D8B030D-6E8A-4147-A177-3AD203B41FA5}">
                      <a16:colId xmlns:a16="http://schemas.microsoft.com/office/drawing/2014/main" val="1617711985"/>
                    </a:ext>
                  </a:extLst>
                </a:gridCol>
                <a:gridCol w="2136042">
                  <a:extLst>
                    <a:ext uri="{9D8B030D-6E8A-4147-A177-3AD203B41FA5}">
                      <a16:colId xmlns:a16="http://schemas.microsoft.com/office/drawing/2014/main" val="1214055681"/>
                    </a:ext>
                  </a:extLst>
                </a:gridCol>
                <a:gridCol w="1789656">
                  <a:extLst>
                    <a:ext uri="{9D8B030D-6E8A-4147-A177-3AD203B41FA5}">
                      <a16:colId xmlns:a16="http://schemas.microsoft.com/office/drawing/2014/main" val="616513412"/>
                    </a:ext>
                  </a:extLst>
                </a:gridCol>
                <a:gridCol w="2574796">
                  <a:extLst>
                    <a:ext uri="{9D8B030D-6E8A-4147-A177-3AD203B41FA5}">
                      <a16:colId xmlns:a16="http://schemas.microsoft.com/office/drawing/2014/main" val="372805595"/>
                    </a:ext>
                  </a:extLst>
                </a:gridCol>
                <a:gridCol w="1726728">
                  <a:extLst>
                    <a:ext uri="{9D8B030D-6E8A-4147-A177-3AD203B41FA5}">
                      <a16:colId xmlns:a16="http://schemas.microsoft.com/office/drawing/2014/main" val="685935230"/>
                    </a:ext>
                  </a:extLst>
                </a:gridCol>
              </a:tblGrid>
              <a:tr h="71737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SERVICIO</a:t>
                      </a:r>
                      <a:endParaRPr lang="es-ES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42" marR="7942" marT="7942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</a:rPr>
                        <a:t>CANALES DE ACCESO</a:t>
                      </a:r>
                    </a:p>
                  </a:txBody>
                  <a:tcPr marL="7942" marR="7942" marT="7942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HORARIO</a:t>
                      </a:r>
                      <a:endParaRPr lang="es-ES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42" marR="7942" marT="7942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REQUISITOS</a:t>
                      </a:r>
                      <a:endParaRPr lang="es-ES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42" marR="7942" marT="7942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OBSERVACIONES</a:t>
                      </a:r>
                      <a:endParaRPr lang="es-ES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42" marR="7942" marT="7942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6025"/>
                  </a:ext>
                </a:extLst>
              </a:tr>
              <a:tr h="1957479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1400" u="none" strike="noStrike" dirty="0">
                          <a:effectLst/>
                        </a:rPr>
                        <a:t>Ecocardiograma </a:t>
                      </a:r>
                      <a:r>
                        <a:rPr lang="pt-BR" sz="1400" u="none" strike="noStrike" dirty="0" err="1">
                          <a:effectLst/>
                        </a:rPr>
                        <a:t>transtoráxicos</a:t>
                      </a:r>
                      <a:r>
                        <a:rPr lang="pt-BR" sz="1400" u="none" strike="noStrike" dirty="0">
                          <a:effectLst/>
                        </a:rPr>
                        <a:t> 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1400" u="none" strike="noStrike" dirty="0">
                          <a:effectLst/>
                        </a:rPr>
                        <a:t>Ecocardiograma transesofágicos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1400" u="none" strike="noStrike" dirty="0">
                          <a:effectLst/>
                        </a:rPr>
                        <a:t>Holter  de arritmia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1400" u="none" strike="noStrike" dirty="0">
                          <a:effectLst/>
                        </a:rPr>
                        <a:t>Eletrocardiogramas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ES" sz="1300" u="none" strike="noStrike" dirty="0">
                          <a:effectLst/>
                        </a:rPr>
                        <a:t>Teléfono: 8715907</a:t>
                      </a:r>
                    </a:p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r>
                        <a:rPr lang="es-ES" sz="1300" u="none" strike="noStrike" dirty="0">
                          <a:effectLst/>
                        </a:rPr>
                        <a:t>        ext. 1237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ES" sz="1300" u="none" strike="noStrike" dirty="0">
                          <a:effectLst/>
                        </a:rPr>
                        <a:t>PRESENCIAL:</a:t>
                      </a:r>
                      <a:br>
                        <a:rPr lang="es-ES" sz="1300" u="none" strike="noStrike" dirty="0">
                          <a:effectLst/>
                        </a:rPr>
                      </a:br>
                      <a:r>
                        <a:rPr lang="es-ES" sz="1300" u="none" strike="noStrike" dirty="0">
                          <a:effectLst/>
                        </a:rPr>
                        <a:t>Primer piso Torre principal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u="none" strike="noStrike" dirty="0">
                          <a:effectLst/>
                        </a:rPr>
                        <a:t>Lunes a viernes</a:t>
                      </a:r>
                      <a:br>
                        <a:rPr lang="es-ES" sz="1300" u="none" strike="noStrike" dirty="0">
                          <a:effectLst/>
                        </a:rPr>
                      </a:br>
                      <a:r>
                        <a:rPr lang="es-ES" sz="1300" u="none" strike="noStrike" dirty="0">
                          <a:effectLst/>
                        </a:rPr>
                        <a:t>11:00 a.m. a 02:00 pm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300" u="none" strike="noStrike" dirty="0">
                          <a:effectLst/>
                        </a:rPr>
                        <a:t>Autorización EPS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300" u="none" strike="noStrike" dirty="0">
                          <a:effectLst/>
                        </a:rPr>
                        <a:t>Orden médica </a:t>
                      </a:r>
                    </a:p>
                    <a:p>
                      <a:pPr marL="285750" indent="-285750" algn="l" fontAlgn="t">
                        <a:buFont typeface="Wingdings" panose="05000000000000000000" pitchFamily="2" charset="2"/>
                        <a:buChar char="ü"/>
                      </a:pPr>
                      <a:r>
                        <a:rPr lang="es-CO" sz="1200" u="none" strike="noStrike" dirty="0">
                          <a:effectLst/>
                        </a:rPr>
                        <a:t>Valoración por anestesia (Según protocolo institucional establecido el anestesiólogo solicitará prueba COVID-19 y recibo de pago)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300" u="none" strike="noStrike" dirty="0">
                          <a:effectLst/>
                        </a:rPr>
                        <a:t>Los electrocardiogramas se toman previa asignación de citas y/o se toman directamente en los horarios asignados.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42" marR="7942" marT="7942" marB="0" anchor="ctr"/>
                </a:tc>
                <a:extLst>
                  <a:ext uri="{0D108BD9-81ED-4DB2-BD59-A6C34878D82A}">
                    <a16:rowId xmlns:a16="http://schemas.microsoft.com/office/drawing/2014/main" val="3233922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156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50DF57-0B36-431A-A2C2-972CD33A3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605" y="196223"/>
            <a:ext cx="8364279" cy="578846"/>
          </a:xfrm>
        </p:spPr>
        <p:txBody>
          <a:bodyPr>
            <a:noAutofit/>
          </a:bodyPr>
          <a:lstStyle/>
          <a:p>
            <a:pPr algn="l"/>
            <a:r>
              <a:rPr lang="es-CO" sz="2800" b="1" u="sng" dirty="0">
                <a:solidFill>
                  <a:schemeClr val="accent1"/>
                </a:solidFill>
              </a:rPr>
              <a:t>CANALES DE ACCESO A SERVICIOS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D69A683-E7C6-431D-97E6-C429E08E0926}"/>
              </a:ext>
            </a:extLst>
          </p:cNvPr>
          <p:cNvSpPr txBox="1"/>
          <p:nvPr/>
        </p:nvSpPr>
        <p:spPr>
          <a:xfrm>
            <a:off x="985283" y="1075752"/>
            <a:ext cx="47766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LABORATORIO CLÍNICO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C904882-346A-4582-9F24-86F7998FA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214800"/>
              </p:ext>
            </p:extLst>
          </p:nvPr>
        </p:nvGraphicFramePr>
        <p:xfrm>
          <a:off x="348214" y="2055116"/>
          <a:ext cx="11305070" cy="298400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388444">
                  <a:extLst>
                    <a:ext uri="{9D8B030D-6E8A-4147-A177-3AD203B41FA5}">
                      <a16:colId xmlns:a16="http://schemas.microsoft.com/office/drawing/2014/main" val="3245164911"/>
                    </a:ext>
                  </a:extLst>
                </a:gridCol>
                <a:gridCol w="2484882">
                  <a:extLst>
                    <a:ext uri="{9D8B030D-6E8A-4147-A177-3AD203B41FA5}">
                      <a16:colId xmlns:a16="http://schemas.microsoft.com/office/drawing/2014/main" val="792058816"/>
                    </a:ext>
                  </a:extLst>
                </a:gridCol>
                <a:gridCol w="2038290">
                  <a:extLst>
                    <a:ext uri="{9D8B030D-6E8A-4147-A177-3AD203B41FA5}">
                      <a16:colId xmlns:a16="http://schemas.microsoft.com/office/drawing/2014/main" val="3872130213"/>
                    </a:ext>
                  </a:extLst>
                </a:gridCol>
                <a:gridCol w="2324568">
                  <a:extLst>
                    <a:ext uri="{9D8B030D-6E8A-4147-A177-3AD203B41FA5}">
                      <a16:colId xmlns:a16="http://schemas.microsoft.com/office/drawing/2014/main" val="1502104844"/>
                    </a:ext>
                  </a:extLst>
                </a:gridCol>
                <a:gridCol w="3068886">
                  <a:extLst>
                    <a:ext uri="{9D8B030D-6E8A-4147-A177-3AD203B41FA5}">
                      <a16:colId xmlns:a16="http://schemas.microsoft.com/office/drawing/2014/main" val="3161432206"/>
                    </a:ext>
                  </a:extLst>
                </a:gridCol>
              </a:tblGrid>
              <a:tr h="84238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SERVICIO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23" marR="8023" marT="8023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CANALES DE ACCESO</a:t>
                      </a:r>
                    </a:p>
                  </a:txBody>
                  <a:tcPr marL="8023" marR="8023" marT="8023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HORARIO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23" marR="8023" marT="8023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REQUISITOS</a:t>
                      </a:r>
                      <a:endParaRPr lang="es-ES" sz="14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23" marR="8023" marT="8023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OBSERVACIONES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23" marR="8023" marT="8023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82333"/>
                  </a:ext>
                </a:extLst>
              </a:tr>
              <a:tr h="21059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sng" strike="noStrike" dirty="0">
                          <a:effectLst/>
                        </a:rPr>
                        <a:t>TOMA DE MUESTRAS</a:t>
                      </a:r>
                      <a:endParaRPr lang="es-ES" sz="14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23" marR="8023" marT="8023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Teléfono: 8715907 ext. 1263</a:t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>Biología Molecular ext. 1147 PRESENCIAL</a:t>
                      </a:r>
                    </a:p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/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23" marR="8023" marT="80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Lunes a viernes</a:t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>de 7:00 a.m. a 10:00 a.m.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23" marR="8023" marT="8023" marB="0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Orden médica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Autorización de servicios</a:t>
                      </a:r>
                    </a:p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23" marR="8023" marT="8023" marB="0" anchor="ctr"/>
                </a:tc>
                <a:tc>
                  <a:txBody>
                    <a:bodyPr/>
                    <a:lstStyle/>
                    <a:p>
                      <a:pPr marL="285750" indent="-2857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Los fines de semana y después de las 10 a.m. se atiende en el 7 piso y se factura en el área de capilla 1 piso del hospital. </a:t>
                      </a:r>
                    </a:p>
                    <a:p>
                      <a:pPr marL="285750" indent="-2857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La toma de muestra de lunes a viernes de 7:00 a.m. a 10:00 a.m. es en la torre Materno infantil ingresando por la Av. la toma</a:t>
                      </a:r>
                    </a:p>
                    <a:p>
                      <a:pPr marL="285750" indent="-2857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es-ES" sz="1400" u="none" strike="noStrike" dirty="0">
                          <a:effectLst/>
                        </a:rPr>
                        <a:t> Entrega de resultados vía correo electrónico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23" marR="8023" marT="8023" marB="0" anchor="ctr"/>
                </a:tc>
                <a:extLst>
                  <a:ext uri="{0D108BD9-81ED-4DB2-BD59-A6C34878D82A}">
                    <a16:rowId xmlns:a16="http://schemas.microsoft.com/office/drawing/2014/main" val="1362561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474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50DF57-0B36-431A-A2C2-972CD33A3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605" y="196223"/>
            <a:ext cx="8364279" cy="578846"/>
          </a:xfrm>
        </p:spPr>
        <p:txBody>
          <a:bodyPr>
            <a:noAutofit/>
          </a:bodyPr>
          <a:lstStyle/>
          <a:p>
            <a:pPr algn="l"/>
            <a:r>
              <a:rPr lang="es-CO" sz="2800" b="1" u="sng" dirty="0">
                <a:solidFill>
                  <a:schemeClr val="accent1"/>
                </a:solidFill>
              </a:rPr>
              <a:t>CANALES DE ACCESO A SERVICIOS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D69A683-E7C6-431D-97E6-C429E08E0926}"/>
              </a:ext>
            </a:extLst>
          </p:cNvPr>
          <p:cNvSpPr txBox="1"/>
          <p:nvPr/>
        </p:nvSpPr>
        <p:spPr>
          <a:xfrm>
            <a:off x="878957" y="1049837"/>
            <a:ext cx="47766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UNIDAD CARDIOVASCULAR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237D912-8FD4-4CB5-85CE-DFBE59FA1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397623"/>
              </p:ext>
            </p:extLst>
          </p:nvPr>
        </p:nvGraphicFramePr>
        <p:xfrm>
          <a:off x="244548" y="1786270"/>
          <a:ext cx="11493796" cy="286015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795294">
                  <a:extLst>
                    <a:ext uri="{9D8B030D-6E8A-4147-A177-3AD203B41FA5}">
                      <a16:colId xmlns:a16="http://schemas.microsoft.com/office/drawing/2014/main" val="1443256862"/>
                    </a:ext>
                  </a:extLst>
                </a:gridCol>
                <a:gridCol w="2465768">
                  <a:extLst>
                    <a:ext uri="{9D8B030D-6E8A-4147-A177-3AD203B41FA5}">
                      <a16:colId xmlns:a16="http://schemas.microsoft.com/office/drawing/2014/main" val="1856915902"/>
                    </a:ext>
                  </a:extLst>
                </a:gridCol>
                <a:gridCol w="1897619">
                  <a:extLst>
                    <a:ext uri="{9D8B030D-6E8A-4147-A177-3AD203B41FA5}">
                      <a16:colId xmlns:a16="http://schemas.microsoft.com/office/drawing/2014/main" val="1180299578"/>
                    </a:ext>
                  </a:extLst>
                </a:gridCol>
                <a:gridCol w="2931651">
                  <a:extLst>
                    <a:ext uri="{9D8B030D-6E8A-4147-A177-3AD203B41FA5}">
                      <a16:colId xmlns:a16="http://schemas.microsoft.com/office/drawing/2014/main" val="700437702"/>
                    </a:ext>
                  </a:extLst>
                </a:gridCol>
                <a:gridCol w="1403464">
                  <a:extLst>
                    <a:ext uri="{9D8B030D-6E8A-4147-A177-3AD203B41FA5}">
                      <a16:colId xmlns:a16="http://schemas.microsoft.com/office/drawing/2014/main" val="409614627"/>
                    </a:ext>
                  </a:extLst>
                </a:gridCol>
              </a:tblGrid>
              <a:tr h="69324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SERVICIO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3" marR="9003" marT="9003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CANALES DE ACCESO</a:t>
                      </a:r>
                    </a:p>
                  </a:txBody>
                  <a:tcPr marL="9003" marR="9003" marT="9003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HORARIO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3" marR="9003" marT="9003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REQUISITOS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3" marR="9003" marT="9003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OBSERVACIONES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3" marR="9003" marT="9003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825355"/>
                  </a:ext>
                </a:extLst>
              </a:tr>
              <a:tr h="2166915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Citas Electrofisiología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Citas de Cirugía Cardiovascular, Anestesiología Cardiotorácica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Estudios de miembros inferiores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Cardiología Intervencionista</a:t>
                      </a:r>
                      <a:br>
                        <a:rPr lang="es-CO" sz="1400" u="none" strike="noStrike" dirty="0">
                          <a:effectLst/>
                        </a:rPr>
                      </a:br>
                      <a:r>
                        <a:rPr lang="es-CO" sz="1400" u="none" strike="noStrike" dirty="0">
                          <a:effectLst/>
                        </a:rPr>
                        <a:t>(Hemodinamia Coronaria y</a:t>
                      </a:r>
                      <a:br>
                        <a:rPr lang="es-CO" sz="1400" u="none" strike="noStrike" dirty="0">
                          <a:effectLst/>
                        </a:rPr>
                      </a:br>
                      <a:r>
                        <a:rPr lang="es-CO" sz="1400" u="none" strike="noStrike" dirty="0">
                          <a:effectLst/>
                        </a:rPr>
                        <a:t>periférica) 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Rehabilitación Cardiopulmonar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3" marR="9003" marT="9003" marB="0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ES" sz="1400" u="none" strike="noStrike" dirty="0">
                          <a:effectLst/>
                        </a:rPr>
                        <a:t>Teléfono: 8714423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ES" sz="1400" u="none" strike="noStrike" dirty="0">
                          <a:effectLst/>
                        </a:rPr>
                        <a:t>Celular: 3125450026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ES" sz="1000" u="sng" strike="noStrike" dirty="0">
                          <a:solidFill>
                            <a:schemeClr val="accent1"/>
                          </a:solidFill>
                          <a:effectLst/>
                        </a:rPr>
                        <a:t>hospital.cardiovascular@hotmail.com</a:t>
                      </a:r>
                      <a:r>
                        <a:rPr lang="es-ES" sz="1000" u="none" strike="noStrike" dirty="0">
                          <a:effectLst/>
                        </a:rPr>
                        <a:t> 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ES" sz="1400" u="none" strike="noStrike" dirty="0">
                          <a:effectLst/>
                        </a:rPr>
                        <a:t>Ubicación: 2 piso torre principal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3" marR="9003" marT="9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Lunes a Viernes: </a:t>
                      </a:r>
                    </a:p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7:00 a.m. a 12:30 p.m.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2:30 p.m. a 6:00 p.m.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3" marR="9003" marT="9003" marB="0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Orden médica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Autorización de la EPS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Cédula de ciudadanía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Datos completos del paciente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2 teléfonos de contacto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reporte de patología (Cateterismo), Historia Clínica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Laboratorios (Cuando sean requeridos)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3" marR="9003" marT="9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N/A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3" marR="9003" marT="9003" marB="0" anchor="ctr"/>
                </a:tc>
                <a:extLst>
                  <a:ext uri="{0D108BD9-81ED-4DB2-BD59-A6C34878D82A}">
                    <a16:rowId xmlns:a16="http://schemas.microsoft.com/office/drawing/2014/main" val="3945248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701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50DF57-0B36-431A-A2C2-972CD33A3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605" y="196223"/>
            <a:ext cx="8364279" cy="578846"/>
          </a:xfrm>
        </p:spPr>
        <p:txBody>
          <a:bodyPr>
            <a:noAutofit/>
          </a:bodyPr>
          <a:lstStyle/>
          <a:p>
            <a:pPr algn="l"/>
            <a:r>
              <a:rPr lang="es-CO" sz="2800" b="1" u="sng" dirty="0">
                <a:solidFill>
                  <a:schemeClr val="accent1"/>
                </a:solidFill>
              </a:rPr>
              <a:t>CANALES DE ACCESO A SERVICIOS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D69A683-E7C6-431D-97E6-C429E08E0926}"/>
              </a:ext>
            </a:extLst>
          </p:cNvPr>
          <p:cNvSpPr txBox="1"/>
          <p:nvPr/>
        </p:nvSpPr>
        <p:spPr>
          <a:xfrm>
            <a:off x="0" y="1102617"/>
            <a:ext cx="1064319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IAMII: 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INSTITUCIÓN AMIGA DE LA MUJER Y LA INFANCIA INTEGRAL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es-E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5BB4D64-ACE7-49FD-9050-0D22615EE7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215522"/>
              </p:ext>
            </p:extLst>
          </p:nvPr>
        </p:nvGraphicFramePr>
        <p:xfrm>
          <a:off x="377898" y="2157076"/>
          <a:ext cx="11094633" cy="244101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152651">
                  <a:extLst>
                    <a:ext uri="{9D8B030D-6E8A-4147-A177-3AD203B41FA5}">
                      <a16:colId xmlns:a16="http://schemas.microsoft.com/office/drawing/2014/main" val="951160754"/>
                    </a:ext>
                  </a:extLst>
                </a:gridCol>
                <a:gridCol w="2731603">
                  <a:extLst>
                    <a:ext uri="{9D8B030D-6E8A-4147-A177-3AD203B41FA5}">
                      <a16:colId xmlns:a16="http://schemas.microsoft.com/office/drawing/2014/main" val="1572529838"/>
                    </a:ext>
                  </a:extLst>
                </a:gridCol>
                <a:gridCol w="1702174">
                  <a:extLst>
                    <a:ext uri="{9D8B030D-6E8A-4147-A177-3AD203B41FA5}">
                      <a16:colId xmlns:a16="http://schemas.microsoft.com/office/drawing/2014/main" val="2648861949"/>
                    </a:ext>
                  </a:extLst>
                </a:gridCol>
                <a:gridCol w="2392325">
                  <a:extLst>
                    <a:ext uri="{9D8B030D-6E8A-4147-A177-3AD203B41FA5}">
                      <a16:colId xmlns:a16="http://schemas.microsoft.com/office/drawing/2014/main" val="655461157"/>
                    </a:ext>
                  </a:extLst>
                </a:gridCol>
                <a:gridCol w="2115880">
                  <a:extLst>
                    <a:ext uri="{9D8B030D-6E8A-4147-A177-3AD203B41FA5}">
                      <a16:colId xmlns:a16="http://schemas.microsoft.com/office/drawing/2014/main" val="2814153389"/>
                    </a:ext>
                  </a:extLst>
                </a:gridCol>
              </a:tblGrid>
              <a:tr h="81367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SERVICIO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9" marR="8319" marT="8319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CANALES DE ACCESO</a:t>
                      </a:r>
                    </a:p>
                  </a:txBody>
                  <a:tcPr marL="8319" marR="8319" marT="8319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HORARIO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9" marR="8319" marT="8319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Vacunación:  recién nacidos / Ambulatorios (pasillo unidad mental)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9" marR="8319" marT="8319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OBSERVACIONES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9" marR="8319" marT="8319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620195"/>
                  </a:ext>
                </a:extLst>
              </a:tr>
              <a:tr h="1627347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ES" sz="1400" u="none" strike="noStrike" dirty="0">
                          <a:effectLst/>
                        </a:rPr>
                        <a:t>Consulta post parto Ginecología</a:t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endParaRPr lang="es-ES" sz="1400" u="none" strike="noStrike" dirty="0">
                        <a:effectLst/>
                      </a:endParaRP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ES" sz="1400" u="none" strike="noStrike" dirty="0">
                          <a:effectLst/>
                        </a:rPr>
                        <a:t>Consulta </a:t>
                      </a:r>
                      <a:r>
                        <a:rPr lang="es-ES" sz="1400" u="none" strike="noStrike" dirty="0" err="1">
                          <a:effectLst/>
                        </a:rPr>
                        <a:t>post-nacimiento</a:t>
                      </a:r>
                      <a:r>
                        <a:rPr lang="es-ES" sz="1400" u="none" strike="noStrike" dirty="0">
                          <a:effectLst/>
                        </a:rPr>
                        <a:t> Pediatría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9" marR="8319" marT="8319" marB="0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ES" sz="1400" u="none" strike="noStrike" dirty="0">
                          <a:effectLst/>
                        </a:rPr>
                        <a:t>Teléfono: 8715907 ext.1162-1191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ES" sz="1400" u="none" strike="noStrike" dirty="0">
                          <a:effectLst/>
                        </a:rPr>
                        <a:t>Presencial: Sede Calle 7A N 13-47 </a:t>
                      </a:r>
                    </a:p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       Barrio Altico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9" marR="8319" marT="8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Lunes a viernes </a:t>
                      </a:r>
                    </a:p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7:00 a.m. a 12:30 p.m.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9" marR="8319" marT="8319" marB="0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ES" sz="1400" u="none" strike="noStrike" dirty="0">
                          <a:effectLst/>
                        </a:rPr>
                        <a:t>Recién nacidos hospitalizados:</a:t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>24 horas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ES" sz="1400" u="none" strike="noStrike" dirty="0">
                          <a:effectLst/>
                        </a:rPr>
                        <a:t>Ambulatorios: </a:t>
                      </a:r>
                    </a:p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       10:30 a.m. a 12:00 m.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9" marR="8319" marT="83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Para vacunación no se requiere cita previa, en caso de pacientes ambulatorios  dirigirse en el horario establecido y será</a:t>
                      </a:r>
                      <a:br>
                        <a:rPr lang="es-CO" sz="1400" u="none" strike="noStrike" dirty="0">
                          <a:effectLst/>
                        </a:rPr>
                      </a:br>
                      <a:r>
                        <a:rPr lang="es-CO" sz="1400" u="none" strike="noStrike" dirty="0">
                          <a:effectLst/>
                        </a:rPr>
                        <a:t>atendido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9" marR="8319" marT="8319" marB="0" anchor="ctr"/>
                </a:tc>
                <a:extLst>
                  <a:ext uri="{0D108BD9-81ED-4DB2-BD59-A6C34878D82A}">
                    <a16:rowId xmlns:a16="http://schemas.microsoft.com/office/drawing/2014/main" val="1789805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9779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50DF57-0B36-431A-A2C2-972CD33A3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605" y="196223"/>
            <a:ext cx="8364279" cy="578846"/>
          </a:xfrm>
        </p:spPr>
        <p:txBody>
          <a:bodyPr>
            <a:noAutofit/>
          </a:bodyPr>
          <a:lstStyle/>
          <a:p>
            <a:pPr algn="l"/>
            <a:r>
              <a:rPr lang="es-CO" sz="2800" b="1" u="sng" dirty="0">
                <a:solidFill>
                  <a:schemeClr val="accent1"/>
                </a:solidFill>
              </a:rPr>
              <a:t>CANALES DE ACCESO A SERVICIOS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D69A683-E7C6-431D-97E6-C429E08E0926}"/>
              </a:ext>
            </a:extLst>
          </p:cNvPr>
          <p:cNvSpPr txBox="1"/>
          <p:nvPr/>
        </p:nvSpPr>
        <p:spPr>
          <a:xfrm>
            <a:off x="658185" y="1047214"/>
            <a:ext cx="47766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PROGRAMA CANGURO </a:t>
            </a:r>
            <a:endParaRPr lang="es-E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41BE2F7-0431-45E8-824E-8DF3B4447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736070"/>
              </p:ext>
            </p:extLst>
          </p:nvPr>
        </p:nvGraphicFramePr>
        <p:xfrm>
          <a:off x="88605" y="2065685"/>
          <a:ext cx="11352028" cy="322427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269946">
                  <a:extLst>
                    <a:ext uri="{9D8B030D-6E8A-4147-A177-3AD203B41FA5}">
                      <a16:colId xmlns:a16="http://schemas.microsoft.com/office/drawing/2014/main" val="4110900962"/>
                    </a:ext>
                  </a:extLst>
                </a:gridCol>
                <a:gridCol w="4953453">
                  <a:extLst>
                    <a:ext uri="{9D8B030D-6E8A-4147-A177-3AD203B41FA5}">
                      <a16:colId xmlns:a16="http://schemas.microsoft.com/office/drawing/2014/main" val="3646563088"/>
                    </a:ext>
                  </a:extLst>
                </a:gridCol>
                <a:gridCol w="2427419">
                  <a:extLst>
                    <a:ext uri="{9D8B030D-6E8A-4147-A177-3AD203B41FA5}">
                      <a16:colId xmlns:a16="http://schemas.microsoft.com/office/drawing/2014/main" val="2299628939"/>
                    </a:ext>
                  </a:extLst>
                </a:gridCol>
                <a:gridCol w="1701210">
                  <a:extLst>
                    <a:ext uri="{9D8B030D-6E8A-4147-A177-3AD203B41FA5}">
                      <a16:colId xmlns:a16="http://schemas.microsoft.com/office/drawing/2014/main" val="204559302"/>
                    </a:ext>
                  </a:extLst>
                </a:gridCol>
              </a:tblGrid>
              <a:tr h="16951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SERVICIO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CANALES DE ACCESO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HORARIO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REQUISITOS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0444"/>
                  </a:ext>
                </a:extLst>
              </a:tr>
              <a:tr h="111755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CONSULTA MÉDICA ESPECIALIZADA PEDIATRÍA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CO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Para citas de primera vez realizadas por los jefes de Unidades de cuidado neonatal de otras instituciones:</a:t>
                      </a: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es-CO" sz="140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CO" sz="1400" u="none" strike="noStrike" dirty="0">
                          <a:effectLst/>
                        </a:rPr>
                        <a:t>Citas WhatsApp:3114452017</a:t>
                      </a: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CO" sz="1400" u="none" strike="noStrike" dirty="0">
                          <a:effectLst/>
                        </a:rPr>
                        <a:t>Teléfono: 8715907 Ext.: 1280</a:t>
                      </a: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Solicitudes fuera de Neiva: </a:t>
                      </a:r>
                      <a:r>
                        <a:rPr lang="es-CO" sz="1400" u="none" strike="noStrike" dirty="0">
                          <a:effectLst/>
                          <a:latin typeface="+mj-lt"/>
                          <a:hlinkClick r:id="rId2"/>
                        </a:rPr>
                        <a:t>pcangurohun@hotmail.com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CO" sz="1400" u="none" strike="noStrike" dirty="0">
                        <a:effectLst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effectLst/>
                        </a:rPr>
                        <a:t>Para solicitar citas de control: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endParaRPr lang="es-CO" sz="1400" u="none" strike="noStrike" dirty="0">
                        <a:effectLst/>
                      </a:endParaRP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Presencial: Sede Calle 7ª N 13-47 B7 altico</a:t>
                      </a: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CO" sz="1400" u="none" strike="noStrike" dirty="0">
                          <a:effectLst/>
                        </a:rPr>
                        <a:t>Teléfono: 8715907 Ext.: 1280</a:t>
                      </a:r>
                      <a:br>
                        <a:rPr lang="es-CO" sz="1400" u="none" strike="noStrike" dirty="0">
                          <a:effectLst/>
                        </a:rPr>
                      </a:br>
                      <a:endParaRPr lang="es-CO" sz="1400" u="none" strike="noStrike" dirty="0">
                        <a:effectLst/>
                      </a:endParaRPr>
                    </a:p>
                    <a:p>
                      <a:pPr algn="l" fontAlgn="ctr"/>
                      <a:endParaRPr lang="es-CO" sz="1400" u="none" strike="noStrike" dirty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Lunes a jueves </a:t>
                      </a:r>
                    </a:p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7:00 a.m. a 12:00 m.</a:t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>2:00 p.m. a 5:00 p.m. </a:t>
                      </a:r>
                    </a:p>
                    <a:p>
                      <a:pPr algn="ctr" fontAlgn="ctr"/>
                      <a:endParaRPr lang="es-ES" sz="14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viernes</a:t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>7:00 a.m. a 12:00 m.</a:t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>2:00 p.m. a 4:00 p.m.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Autorización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Orden médica 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Historia clínica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814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943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50DF57-0B36-431A-A2C2-972CD33A3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605" y="196223"/>
            <a:ext cx="8364279" cy="578846"/>
          </a:xfrm>
        </p:spPr>
        <p:txBody>
          <a:bodyPr>
            <a:noAutofit/>
          </a:bodyPr>
          <a:lstStyle/>
          <a:p>
            <a:pPr algn="l"/>
            <a:r>
              <a:rPr lang="es-CO" sz="2800" b="1" u="sng" dirty="0">
                <a:solidFill>
                  <a:schemeClr val="accent1"/>
                </a:solidFill>
              </a:rPr>
              <a:t>CANALES DE ACCESO A SERVICIOS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D69A683-E7C6-431D-97E6-C429E08E0926}"/>
              </a:ext>
            </a:extLst>
          </p:cNvPr>
          <p:cNvSpPr txBox="1"/>
          <p:nvPr/>
        </p:nvSpPr>
        <p:spPr>
          <a:xfrm>
            <a:off x="232143" y="1203342"/>
            <a:ext cx="60747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ARO (ALTO RIESGO OBSTÉTRICO) </a:t>
            </a:r>
            <a:endParaRPr lang="es-E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AEE1EBB-8DE8-4E23-8BFA-DBE4D4D1D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17006"/>
              </p:ext>
            </p:extLst>
          </p:nvPr>
        </p:nvGraphicFramePr>
        <p:xfrm>
          <a:off x="232143" y="2050749"/>
          <a:ext cx="11261651" cy="25212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05017">
                  <a:extLst>
                    <a:ext uri="{9D8B030D-6E8A-4147-A177-3AD203B41FA5}">
                      <a16:colId xmlns:a16="http://schemas.microsoft.com/office/drawing/2014/main" val="1801175921"/>
                    </a:ext>
                  </a:extLst>
                </a:gridCol>
                <a:gridCol w="3400770">
                  <a:extLst>
                    <a:ext uri="{9D8B030D-6E8A-4147-A177-3AD203B41FA5}">
                      <a16:colId xmlns:a16="http://schemas.microsoft.com/office/drawing/2014/main" val="1866791051"/>
                    </a:ext>
                  </a:extLst>
                </a:gridCol>
                <a:gridCol w="1931953">
                  <a:extLst>
                    <a:ext uri="{9D8B030D-6E8A-4147-A177-3AD203B41FA5}">
                      <a16:colId xmlns:a16="http://schemas.microsoft.com/office/drawing/2014/main" val="1047240487"/>
                    </a:ext>
                  </a:extLst>
                </a:gridCol>
                <a:gridCol w="2623911">
                  <a:extLst>
                    <a:ext uri="{9D8B030D-6E8A-4147-A177-3AD203B41FA5}">
                      <a16:colId xmlns:a16="http://schemas.microsoft.com/office/drawing/2014/main" val="3516960670"/>
                    </a:ext>
                  </a:extLst>
                </a:gridCol>
              </a:tblGrid>
              <a:tr h="65310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SERVICIO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CANALES DE ACCESO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HORARIO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REQUISITOS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40251"/>
                  </a:ext>
                </a:extLst>
              </a:tr>
              <a:tr h="1868145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Consulta de Ginecobstetricia (solo embarazadas)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Ecografía tamizaje 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Ecografía detalle anatómico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Doppler feto placentario y uterinas 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Amniocentesis diagnóstica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Juntas de Perinatología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ES" sz="1400" u="none" strike="noStrike" dirty="0">
                          <a:effectLst/>
                        </a:rPr>
                        <a:t>Teléfono: 8715907 ext.: 1274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ES" sz="1400" u="none" strike="noStrike" dirty="0">
                          <a:effectLst/>
                        </a:rPr>
                        <a:t>Presencial ARO: Frente a Facturación servicios ambulatorios, primer piso Torre principal.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Lunes a viernes </a:t>
                      </a:r>
                    </a:p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7:00 a.m. a 11:00 a.m.</a:t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>2:00 pm a 5:00 p.m.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Orden médica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Autorización y carpeta materna. 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Comfamiliar: Número de radicado y carpeta materna.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2824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246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5ED779E-2707-4DAF-B260-045E0BA9A2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0" t="8323" r="33651"/>
          <a:stretch/>
        </p:blipFill>
        <p:spPr>
          <a:xfrm>
            <a:off x="4391247" y="126601"/>
            <a:ext cx="3200399" cy="559371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847EF10-A9B0-4071-8AE4-0C38378DE660}"/>
              </a:ext>
            </a:extLst>
          </p:cNvPr>
          <p:cNvSpPr txBox="1"/>
          <p:nvPr/>
        </p:nvSpPr>
        <p:spPr>
          <a:xfrm>
            <a:off x="3976577" y="6515955"/>
            <a:ext cx="224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Actualizado Marzo de 2021</a:t>
            </a:r>
          </a:p>
          <a:p>
            <a:r>
              <a:rPr lang="es-ES" sz="800" dirty="0">
                <a:solidFill>
                  <a:schemeClr val="bg1"/>
                </a:solidFill>
              </a:rPr>
              <a:t>Diseño Oficina de Mercadeo y Comunicaciones</a:t>
            </a:r>
            <a:endParaRPr lang="es-CO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13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8EE488-78F9-4CA3-880F-EFF073519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2344" y="2694836"/>
            <a:ext cx="9672084" cy="871870"/>
          </a:xfrm>
        </p:spPr>
        <p:txBody>
          <a:bodyPr>
            <a:normAutofit fontScale="90000"/>
          </a:bodyPr>
          <a:lstStyle/>
          <a:p>
            <a:r>
              <a:rPr lang="es-CO" sz="54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CANALES DE ACCESO A </a:t>
            </a:r>
            <a:br>
              <a:rPr lang="es-CO" sz="54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54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SERVICIOS AMBULATORIOS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5A061-EB18-4F25-9F47-E1AC85A6C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5875" y="3876603"/>
            <a:ext cx="9144000" cy="589589"/>
          </a:xfrm>
        </p:spPr>
        <p:txBody>
          <a:bodyPr>
            <a:normAutofit/>
          </a:bodyPr>
          <a:lstStyle/>
          <a:p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E.S.E HOSPITAL UNIVERSITARIO HERNANDO MONCALEANO PERDOMO 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AAC55896-F4CB-40E0-9428-93DB4D464BAD}"/>
              </a:ext>
            </a:extLst>
          </p:cNvPr>
          <p:cNvSpPr txBox="1">
            <a:spLocks/>
          </p:cNvSpPr>
          <p:nvPr/>
        </p:nvSpPr>
        <p:spPr>
          <a:xfrm>
            <a:off x="850605" y="6497529"/>
            <a:ext cx="3413052" cy="872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Fuente:  Oficina de Información y Atención al Usuario.                                     Tel: 8715907 ext. 113- 1241 </a:t>
            </a:r>
          </a:p>
        </p:txBody>
      </p:sp>
    </p:spTree>
    <p:extLst>
      <p:ext uri="{BB962C8B-B14F-4D97-AF65-F5344CB8AC3E}">
        <p14:creationId xmlns:p14="http://schemas.microsoft.com/office/powerpoint/2010/main" val="345849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50DF57-0B36-431A-A2C2-972CD33A3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605" y="0"/>
            <a:ext cx="8364279" cy="578846"/>
          </a:xfrm>
        </p:spPr>
        <p:txBody>
          <a:bodyPr>
            <a:noAutofit/>
          </a:bodyPr>
          <a:lstStyle/>
          <a:p>
            <a:pPr algn="l"/>
            <a:r>
              <a:rPr lang="es-CO" sz="2800" b="1" u="sng" dirty="0">
                <a:solidFill>
                  <a:schemeClr val="accent1"/>
                </a:solidFill>
              </a:rPr>
              <a:t>CANALES DE ACCESO A SERVICIOS: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1CFFEE-49F7-420D-8E8E-203E34414EC2}"/>
              </a:ext>
            </a:extLst>
          </p:cNvPr>
          <p:cNvSpPr txBox="1"/>
          <p:nvPr/>
        </p:nvSpPr>
        <p:spPr>
          <a:xfrm>
            <a:off x="6911163" y="105255"/>
            <a:ext cx="593296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Líneas de atención para programar: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/>
              <a:t>Citas médicas especializadas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/>
              <a:t>Citas de exámenes ambulatorios de apoyo diagnóstico</a:t>
            </a:r>
          </a:p>
          <a:p>
            <a:r>
              <a:rPr lang="es-ES" sz="1600" dirty="0"/>
              <a:t> </a:t>
            </a:r>
          </a:p>
          <a:p>
            <a:endParaRPr lang="es-ES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D876AB6F-5362-404E-94C2-BD5CE8BFD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535183"/>
              </p:ext>
            </p:extLst>
          </p:nvPr>
        </p:nvGraphicFramePr>
        <p:xfrm>
          <a:off x="574158" y="914046"/>
          <a:ext cx="10983433" cy="502990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946958">
                  <a:extLst>
                    <a:ext uri="{9D8B030D-6E8A-4147-A177-3AD203B41FA5}">
                      <a16:colId xmlns:a16="http://schemas.microsoft.com/office/drawing/2014/main" val="663304257"/>
                    </a:ext>
                  </a:extLst>
                </a:gridCol>
                <a:gridCol w="2931338">
                  <a:extLst>
                    <a:ext uri="{9D8B030D-6E8A-4147-A177-3AD203B41FA5}">
                      <a16:colId xmlns:a16="http://schemas.microsoft.com/office/drawing/2014/main" val="3492515137"/>
                    </a:ext>
                  </a:extLst>
                </a:gridCol>
                <a:gridCol w="2124947">
                  <a:extLst>
                    <a:ext uri="{9D8B030D-6E8A-4147-A177-3AD203B41FA5}">
                      <a16:colId xmlns:a16="http://schemas.microsoft.com/office/drawing/2014/main" val="3689832761"/>
                    </a:ext>
                  </a:extLst>
                </a:gridCol>
                <a:gridCol w="1670688">
                  <a:extLst>
                    <a:ext uri="{9D8B030D-6E8A-4147-A177-3AD203B41FA5}">
                      <a16:colId xmlns:a16="http://schemas.microsoft.com/office/drawing/2014/main" val="4258436980"/>
                    </a:ext>
                  </a:extLst>
                </a:gridCol>
                <a:gridCol w="2309502">
                  <a:extLst>
                    <a:ext uri="{9D8B030D-6E8A-4147-A177-3AD203B41FA5}">
                      <a16:colId xmlns:a16="http://schemas.microsoft.com/office/drawing/2014/main" val="1981986406"/>
                    </a:ext>
                  </a:extLst>
                </a:gridCol>
              </a:tblGrid>
              <a:tr h="3378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effectLst/>
                        </a:rPr>
                        <a:t>SERVICIO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82" marR="39282" marT="0" marB="0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50" dirty="0">
                          <a:solidFill>
                            <a:schemeClr val="bg1"/>
                          </a:solidFill>
                          <a:effectLst/>
                        </a:rPr>
                        <a:t>CANALES DE ACCESO</a:t>
                      </a:r>
                    </a:p>
                  </a:txBody>
                  <a:tcPr marL="39282" marR="39282" marT="0" marB="0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56070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effectLst/>
                        </a:rPr>
                        <a:t>HORARIO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82" marR="39282" marT="0" marB="0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42100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effectLst/>
                        </a:rPr>
                        <a:t>REQUISITOS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82" marR="39282" marT="0" marB="0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42100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effectLst/>
                        </a:rPr>
                        <a:t>OBSERVACIONES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82" marR="39282" marT="0" marB="0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176897"/>
                  </a:ext>
                </a:extLst>
              </a:tr>
              <a:tr h="9211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CONSULTAS CON ESPECIALISTAS Y SUBESPECIALISTAS</a:t>
                      </a:r>
                      <a:endParaRPr lang="es-ES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82" marR="3928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Call center y WhatsApp</a:t>
                      </a:r>
                      <a:br>
                        <a:rPr lang="es-ES" sz="1100" dirty="0">
                          <a:effectLst/>
                        </a:rPr>
                      </a:br>
                      <a:r>
                        <a:rPr lang="es-ES" sz="1100" dirty="0">
                          <a:effectLst/>
                        </a:rPr>
                        <a:t>333-033 34 44</a:t>
                      </a:r>
                      <a:br>
                        <a:rPr lang="es-ES" sz="1100" dirty="0">
                          <a:effectLst/>
                        </a:rPr>
                      </a:br>
                      <a:r>
                        <a:rPr lang="es-ES" sz="1100" dirty="0">
                          <a:effectLst/>
                        </a:rPr>
                        <a:t>Atención sede expansión carrera 13 # 10-30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Barrio: altico</a:t>
                      </a:r>
                      <a:endParaRPr lang="es-ES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82" marR="392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 Lunes a viernes</a:t>
                      </a:r>
                      <a:br>
                        <a:rPr lang="es-ES" sz="1100" dirty="0">
                          <a:effectLst/>
                        </a:rPr>
                      </a:br>
                      <a:r>
                        <a:rPr lang="es-ES" sz="1100" dirty="0">
                          <a:effectLst/>
                        </a:rPr>
                        <a:t>7:00 a.m. a 12:00 m.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2:00 p.m. a 6:00 p.m. sábados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7:00 a.m. a 12:00 m.</a:t>
                      </a:r>
                      <a:endParaRPr lang="es-ES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82" marR="392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100" dirty="0">
                        <a:effectLst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100" dirty="0">
                          <a:effectLst/>
                        </a:rPr>
                        <a:t>Orden médica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100" dirty="0">
                          <a:effectLst/>
                        </a:rPr>
                        <a:t>Autorización de la EPS</a:t>
                      </a:r>
                      <a:endParaRPr lang="es-ES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82" marR="392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82" marR="39282" marT="0" marB="0"/>
                </a:tc>
                <a:extLst>
                  <a:ext uri="{0D108BD9-81ED-4DB2-BD59-A6C34878D82A}">
                    <a16:rowId xmlns:a16="http://schemas.microsoft.com/office/drawing/2014/main" val="3203754225"/>
                  </a:ext>
                </a:extLst>
              </a:tr>
              <a:tr h="11021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CITAS CONTROL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POST-OPERATORIOS</a:t>
                      </a:r>
                      <a:endParaRPr lang="es-ES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82" marR="3928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u="sng" dirty="0">
                          <a:effectLst/>
                        </a:rPr>
                        <a:t>8715907</a:t>
                      </a:r>
                      <a:br>
                        <a:rPr lang="es-ES" sz="1100" u="sng" dirty="0">
                          <a:effectLst/>
                        </a:rPr>
                      </a:br>
                      <a:r>
                        <a:rPr lang="es-ES" sz="1100" u="sng" dirty="0">
                          <a:effectLst/>
                        </a:rPr>
                        <a:t>ext. 1114 – 1167</a:t>
                      </a:r>
                      <a:r>
                        <a:rPr lang="es-ES" sz="1100" dirty="0">
                          <a:effectLst/>
                        </a:rPr>
                        <a:t/>
                      </a:r>
                      <a:br>
                        <a:rPr lang="es-ES" sz="1100" dirty="0">
                          <a:effectLst/>
                        </a:rPr>
                      </a:br>
                      <a:r>
                        <a:rPr lang="es-ES" sz="1100" dirty="0">
                          <a:effectLst/>
                        </a:rPr>
                        <a:t>Atención sede expansión carrera 13 # 10-30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Barrio: Altico</a:t>
                      </a:r>
                      <a:endParaRPr lang="es-ES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82" marR="392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Lunes a viernes</a:t>
                      </a:r>
                      <a:br>
                        <a:rPr lang="es-ES" sz="1100" dirty="0">
                          <a:effectLst/>
                        </a:rPr>
                      </a:br>
                      <a:r>
                        <a:rPr lang="es-ES" sz="1100" dirty="0">
                          <a:effectLst/>
                        </a:rPr>
                        <a:t>7:00 </a:t>
                      </a:r>
                      <a:r>
                        <a:rPr lang="es-ES" sz="1100" dirty="0" err="1">
                          <a:effectLst/>
                        </a:rPr>
                        <a:t>a.m</a:t>
                      </a:r>
                      <a:r>
                        <a:rPr lang="es-ES" sz="1100" dirty="0">
                          <a:effectLst/>
                        </a:rPr>
                        <a:t> a 12:00 m.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2:00 p.m. a 6:00 p.m.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Sábados </a:t>
                      </a:r>
                      <a:br>
                        <a:rPr lang="es-ES" sz="1100" dirty="0">
                          <a:effectLst/>
                        </a:rPr>
                      </a:br>
                      <a:r>
                        <a:rPr lang="es-ES" sz="1100" dirty="0">
                          <a:effectLst/>
                        </a:rPr>
                        <a:t>7:00 a.m. a 1:00 p.m.</a:t>
                      </a:r>
                      <a:endParaRPr lang="es-ES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82" marR="39282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Orden médica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Autorización de la EPS</a:t>
                      </a:r>
                      <a:endParaRPr kumimoji="0" lang="es-E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82" marR="392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El control post operatorio aplica solo para pacientes operados en la institución.</a:t>
                      </a:r>
                      <a:endParaRPr lang="es-ES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82" marR="39282" marT="0" marB="0"/>
                </a:tc>
                <a:extLst>
                  <a:ext uri="{0D108BD9-81ED-4DB2-BD59-A6C34878D82A}">
                    <a16:rowId xmlns:a16="http://schemas.microsoft.com/office/drawing/2014/main" val="4292694702"/>
                  </a:ext>
                </a:extLst>
              </a:tr>
              <a:tr h="128315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1100" dirty="0">
                          <a:effectLst/>
                        </a:rPr>
                        <a:t>BIOPSIAS DE PIEL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100" dirty="0">
                          <a:effectLst/>
                        </a:rPr>
                        <a:t>Biopsias de piel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100" dirty="0">
                          <a:effectLst/>
                        </a:rPr>
                        <a:t>Autorizaciones resecciones</a:t>
                      </a:r>
                      <a:endParaRPr lang="es-ES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82" marR="3928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100" u="sng" kern="1200" dirty="0">
                        <a:solidFill>
                          <a:schemeClr val="dk1"/>
                        </a:solidFill>
                        <a:effectLst/>
                        <a:hlinkClick r:id="rId2">
                          <a:extLst>
                            <a:ext uri="{A12FA001-AC4F-418D-AE19-62706E023703}">
                              <ahyp:hlinkClr xmlns:ahyp="http://schemas.microsoft.com/office/drawing/2018/hyperlinkcolor" xmlns="" val="tx"/>
                            </a:ext>
                          </a:extLst>
                        </a:hlinkClick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u="sng" kern="1200" dirty="0">
                          <a:solidFill>
                            <a:schemeClr val="dk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8715907</a:t>
                      </a:r>
                      <a:r>
                        <a:rPr lang="es-ES" sz="1100" u="sng" kern="1200" dirty="0">
                          <a:solidFill>
                            <a:schemeClr val="dk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/>
                      </a:r>
                      <a:br>
                        <a:rPr lang="es-ES" sz="1100" u="sng" kern="1200" dirty="0">
                          <a:solidFill>
                            <a:schemeClr val="dk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</a:br>
                      <a:r>
                        <a:rPr lang="es-ES" sz="1100" u="sng" kern="1200" dirty="0">
                          <a:solidFill>
                            <a:schemeClr val="dk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ext. 1114</a:t>
                      </a:r>
                      <a:r>
                        <a:rPr lang="es-ES" sz="1100" u="sng" kern="1200" dirty="0">
                          <a:solidFill>
                            <a:schemeClr val="dk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/>
                      </a:r>
                      <a:br>
                        <a:rPr lang="es-ES" sz="1100" u="sng" kern="1200" dirty="0">
                          <a:solidFill>
                            <a:schemeClr val="dk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</a:br>
                      <a:r>
                        <a:rPr lang="es-ES" sz="1100" u="sng" kern="1200" dirty="0">
                          <a:solidFill>
                            <a:schemeClr val="dk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WhatsApp: 3112638709</a:t>
                      </a:r>
                      <a:r>
                        <a:rPr lang="es-ES" sz="1100" u="sng" kern="1200" dirty="0">
                          <a:solidFill>
                            <a:schemeClr val="dk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/>
                      </a:r>
                      <a:br>
                        <a:rPr lang="es-ES" sz="1100" u="sng" kern="1200" dirty="0">
                          <a:solidFill>
                            <a:schemeClr val="dk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</a:br>
                      <a:r>
                        <a:rPr lang="es-ES" sz="1100" u="sng" kern="1200" dirty="0">
                          <a:solidFill>
                            <a:schemeClr val="accent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facturacion.cexterna07 @huhmp.gov.co</a:t>
                      </a:r>
                      <a:endParaRPr lang="es-ES" sz="1100" u="sng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282" marR="392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 Lunes a viernes</a:t>
                      </a:r>
                      <a:br>
                        <a:rPr lang="es-ES" sz="1100" dirty="0">
                          <a:effectLst/>
                        </a:rPr>
                      </a:br>
                      <a:r>
                        <a:rPr lang="es-ES" sz="1100" dirty="0">
                          <a:effectLst/>
                        </a:rPr>
                        <a:t>de</a:t>
                      </a:r>
                      <a:br>
                        <a:rPr lang="es-ES" sz="1100" dirty="0">
                          <a:effectLst/>
                        </a:rPr>
                      </a:br>
                      <a:r>
                        <a:rPr lang="es-ES" sz="1100" dirty="0">
                          <a:effectLst/>
                        </a:rPr>
                        <a:t>7:00 a.m. a 12:00 m.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2:00 p.m. a 6:00 p.m.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Sábados</a:t>
                      </a:r>
                      <a:br>
                        <a:rPr lang="es-ES" sz="1100" dirty="0">
                          <a:effectLst/>
                        </a:rPr>
                      </a:br>
                      <a:r>
                        <a:rPr lang="es-ES" sz="1100" dirty="0">
                          <a:effectLst/>
                        </a:rPr>
                        <a:t>7:00 a.m. a 1:00 p.m.</a:t>
                      </a:r>
                      <a:endParaRPr lang="es-ES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82" marR="39282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Orden médica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Autorización de la EPS</a:t>
                      </a:r>
                      <a:endParaRPr kumimoji="0" lang="es-E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82" marR="392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82" marR="39282" marT="0" marB="0"/>
                </a:tc>
                <a:extLst>
                  <a:ext uri="{0D108BD9-81ED-4DB2-BD59-A6C34878D82A}">
                    <a16:rowId xmlns:a16="http://schemas.microsoft.com/office/drawing/2014/main" val="3534207424"/>
                  </a:ext>
                </a:extLst>
              </a:tr>
              <a:tr h="13856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CONSULTAS UNIDAD DE</a:t>
                      </a:r>
                      <a:br>
                        <a:rPr lang="es-ES" sz="1100" dirty="0">
                          <a:effectLst/>
                        </a:rPr>
                      </a:br>
                      <a:r>
                        <a:rPr lang="es-ES" sz="1100" dirty="0">
                          <a:effectLst/>
                        </a:rPr>
                        <a:t>CANCEROLOGÍA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100" dirty="0">
                          <a:effectLst/>
                        </a:rPr>
                        <a:t>Hemato- oncología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100" dirty="0">
                          <a:effectLst/>
                        </a:rPr>
                        <a:t>Clínica del dolor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100" dirty="0">
                          <a:effectLst/>
                        </a:rPr>
                        <a:t>Consulta de Radio terapia </a:t>
                      </a:r>
                      <a:endParaRPr lang="es-ES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82" marR="3928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Call center y WhatsApp</a:t>
                      </a:r>
                      <a:br>
                        <a:rPr lang="es-ES" sz="1100" dirty="0">
                          <a:effectLst/>
                        </a:rPr>
                      </a:br>
                      <a:r>
                        <a:rPr lang="es-ES" sz="1100" u="sng" dirty="0">
                          <a:effectLst/>
                        </a:rPr>
                        <a:t>333-033 34 44</a:t>
                      </a:r>
                      <a:endParaRPr lang="es-ES" sz="1100" u="sng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82" marR="392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 Lunes a viernes</a:t>
                      </a:r>
                      <a:br>
                        <a:rPr lang="es-ES" sz="1100" dirty="0">
                          <a:effectLst/>
                        </a:rPr>
                      </a:br>
                      <a:r>
                        <a:rPr lang="es-ES" sz="1100" dirty="0">
                          <a:effectLst/>
                        </a:rPr>
                        <a:t>7:00 a.m. a 12:00 m.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2:00 </a:t>
                      </a:r>
                      <a:r>
                        <a:rPr lang="es-ES" sz="1100" dirty="0" err="1">
                          <a:effectLst/>
                        </a:rPr>
                        <a:t>p.m</a:t>
                      </a:r>
                      <a:r>
                        <a:rPr lang="es-ES" sz="1100" dirty="0">
                          <a:effectLst/>
                        </a:rPr>
                        <a:t> a 6:00 p.m.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Sábados: 7:00 </a:t>
                      </a:r>
                      <a:r>
                        <a:rPr lang="es-ES" sz="1100" dirty="0" err="1">
                          <a:effectLst/>
                        </a:rPr>
                        <a:t>a.m</a:t>
                      </a:r>
                      <a:r>
                        <a:rPr lang="es-ES" sz="1100" dirty="0">
                          <a:effectLst/>
                        </a:rPr>
                        <a:t> a 12:00 m.</a:t>
                      </a:r>
                      <a:endParaRPr lang="es-ES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82" marR="39282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Orden médica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Autorización de la EPS</a:t>
                      </a:r>
                      <a:endParaRPr kumimoji="0" lang="es-E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82" marR="392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Pacientes de primera vez radican historia en la unidad de cancerología  </a:t>
                      </a:r>
                      <a:r>
                        <a:rPr lang="es-ES" sz="1100" u="sng" dirty="0">
                          <a:solidFill>
                            <a:schemeClr val="accent1"/>
                          </a:solidFill>
                          <a:effectLst/>
                        </a:rPr>
                        <a:t>unidad.cancerologia@huhmp.gov.co</a:t>
                      </a:r>
                      <a:endParaRPr lang="es-ES" sz="1100" u="sng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82" marR="39282" marT="0" marB="0"/>
                </a:tc>
                <a:extLst>
                  <a:ext uri="{0D108BD9-81ED-4DB2-BD59-A6C34878D82A}">
                    <a16:rowId xmlns:a16="http://schemas.microsoft.com/office/drawing/2014/main" val="2404355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853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01CFFEE-49F7-420D-8E8E-203E34414EC2}"/>
              </a:ext>
            </a:extLst>
          </p:cNvPr>
          <p:cNvSpPr txBox="1"/>
          <p:nvPr/>
        </p:nvSpPr>
        <p:spPr>
          <a:xfrm>
            <a:off x="767317" y="1146659"/>
            <a:ext cx="37107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IMAGENOLOGÍA / RX  </a:t>
            </a:r>
          </a:p>
          <a:p>
            <a:endParaRPr lang="es-ES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D64334C9-BFC4-4602-9C5C-431E4D1169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220678"/>
              </p:ext>
            </p:extLst>
          </p:nvPr>
        </p:nvGraphicFramePr>
        <p:xfrm>
          <a:off x="391631" y="2732567"/>
          <a:ext cx="11165959" cy="171184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27816">
                  <a:extLst>
                    <a:ext uri="{9D8B030D-6E8A-4147-A177-3AD203B41FA5}">
                      <a16:colId xmlns:a16="http://schemas.microsoft.com/office/drawing/2014/main" val="2910975409"/>
                    </a:ext>
                  </a:extLst>
                </a:gridCol>
                <a:gridCol w="2993350">
                  <a:extLst>
                    <a:ext uri="{9D8B030D-6E8A-4147-A177-3AD203B41FA5}">
                      <a16:colId xmlns:a16="http://schemas.microsoft.com/office/drawing/2014/main" val="2126139161"/>
                    </a:ext>
                  </a:extLst>
                </a:gridCol>
                <a:gridCol w="2318410">
                  <a:extLst>
                    <a:ext uri="{9D8B030D-6E8A-4147-A177-3AD203B41FA5}">
                      <a16:colId xmlns:a16="http://schemas.microsoft.com/office/drawing/2014/main" val="285002099"/>
                    </a:ext>
                  </a:extLst>
                </a:gridCol>
                <a:gridCol w="3026383">
                  <a:extLst>
                    <a:ext uri="{9D8B030D-6E8A-4147-A177-3AD203B41FA5}">
                      <a16:colId xmlns:a16="http://schemas.microsoft.com/office/drawing/2014/main" val="461119358"/>
                    </a:ext>
                  </a:extLst>
                </a:gridCol>
              </a:tblGrid>
              <a:tr h="289400"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SERVICIO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CANALES DE ACCESO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HORARIO DE ATENCIÓN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OBSERVACIONES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222107"/>
                  </a:ext>
                </a:extLst>
              </a:tr>
              <a:tr h="1422442">
                <a:tc>
                  <a:txBody>
                    <a:bodyPr/>
                    <a:lstStyle/>
                    <a:p>
                      <a:pPr marL="285750" indent="-285750" algn="l" fontAlgn="t">
                        <a:buFont typeface="Wingdings" panose="05000000000000000000" pitchFamily="2" charset="2"/>
                        <a:buChar char="ü"/>
                      </a:pPr>
                      <a:r>
                        <a:rPr lang="es-CO" sz="1400" b="0" u="none" strike="noStrike" dirty="0">
                          <a:effectLst/>
                        </a:rPr>
                        <a:t>Rayos x</a:t>
                      </a:r>
                    </a:p>
                    <a:p>
                      <a:pPr marL="285750" indent="-285750" algn="l" fontAlgn="t">
                        <a:buFont typeface="Wingdings" panose="05000000000000000000" pitchFamily="2" charset="2"/>
                        <a:buChar char="ü"/>
                      </a:pPr>
                      <a:r>
                        <a:rPr lang="es-CO" sz="1400" b="0" u="none" strike="noStrike" dirty="0">
                          <a:effectLst/>
                        </a:rPr>
                        <a:t>Ecografía </a:t>
                      </a:r>
                    </a:p>
                    <a:p>
                      <a:pPr marL="285750" indent="-285750" algn="l" fontAlgn="t">
                        <a:buFont typeface="Wingdings" panose="05000000000000000000" pitchFamily="2" charset="2"/>
                        <a:buChar char="ü"/>
                      </a:pPr>
                      <a:r>
                        <a:rPr lang="es-CO" sz="1400" b="0" u="none" strike="noStrike" dirty="0">
                          <a:effectLst/>
                        </a:rPr>
                        <a:t>Biopsias: </a:t>
                      </a:r>
                      <a:r>
                        <a:rPr lang="es-CO" sz="1400" u="none" strike="noStrike" dirty="0">
                          <a:effectLst/>
                        </a:rPr>
                        <a:t>Excepto de piel</a:t>
                      </a:r>
                    </a:p>
                    <a:p>
                      <a:pPr marL="285750" indent="-285750" algn="l" fontAlgn="t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Tomografías y entre otros.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indent="0" algn="ctr" fontAlgn="t">
                        <a:buFontTx/>
                        <a:buNone/>
                      </a:pPr>
                      <a:endParaRPr lang="es-ES" sz="1400" u="none" strike="noStrike" dirty="0">
                        <a:effectLst/>
                      </a:endParaRPr>
                    </a:p>
                    <a:p>
                      <a:pPr marL="342900" indent="-342900" algn="l" fontAlgn="t">
                        <a:buFont typeface="Wingdings" panose="05000000000000000000" pitchFamily="2" charset="2"/>
                        <a:buChar char="ü"/>
                      </a:pPr>
                      <a:r>
                        <a:rPr lang="es-ES" sz="1400" u="none" strike="noStrike" dirty="0">
                          <a:effectLst/>
                        </a:rPr>
                        <a:t>8715907 Ext. 1263</a:t>
                      </a:r>
                    </a:p>
                    <a:p>
                      <a:pPr marL="342900" indent="-342900" algn="l" fontAlgn="t">
                        <a:buFont typeface="Wingdings" panose="05000000000000000000" pitchFamily="2" charset="2"/>
                        <a:buChar char="ü"/>
                      </a:pPr>
                      <a:r>
                        <a:rPr lang="es-ES" sz="1400" u="none" strike="noStrike" dirty="0">
                          <a:effectLst/>
                        </a:rPr>
                        <a:t>WhatsApp: 3167424391</a:t>
                      </a:r>
                    </a:p>
                    <a:p>
                      <a:pPr marL="342900" indent="-342900" algn="l" fontAlgn="t">
                        <a:buFont typeface="Wingdings" panose="05000000000000000000" pitchFamily="2" charset="2"/>
                        <a:buChar char="ü"/>
                      </a:pPr>
                      <a:r>
                        <a:rPr lang="es-ES" sz="1400" u="none" strike="noStrike" dirty="0">
                          <a:effectLst/>
                        </a:rPr>
                        <a:t>Presencial torre materno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s-ES" sz="1400" u="none" strike="noStrike" dirty="0">
                        <a:effectLst/>
                      </a:endParaRPr>
                    </a:p>
                    <a:p>
                      <a:pPr algn="ctr" fontAlgn="t"/>
                      <a:r>
                        <a:rPr lang="es-ES" sz="1400" u="none" strike="noStrike" dirty="0">
                          <a:effectLst/>
                        </a:rPr>
                        <a:t>Lunes a viernes</a:t>
                      </a:r>
                    </a:p>
                    <a:p>
                      <a:pPr algn="ctr" fontAlgn="t"/>
                      <a:r>
                        <a:rPr lang="es-ES" sz="1400" u="none" strike="noStrike" dirty="0">
                          <a:effectLst/>
                        </a:rPr>
                        <a:t> 7:00 a.m. a 3:00 p.m.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es-CO" sz="1200" u="none" strike="noStrike" dirty="0">
                          <a:effectLst/>
                        </a:rPr>
                        <a:t>Se solicita por WhatsApp, enviar foto de la orden médica y autorización de la EPS, por este mismo medio se le responde.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74924567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6ED1FF4D-2B16-4C78-8F47-237106AC1E96}"/>
              </a:ext>
            </a:extLst>
          </p:cNvPr>
          <p:cNvSpPr txBox="1">
            <a:spLocks/>
          </p:cNvSpPr>
          <p:nvPr/>
        </p:nvSpPr>
        <p:spPr>
          <a:xfrm>
            <a:off x="104554" y="119895"/>
            <a:ext cx="8364279" cy="578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2800" b="1" u="sng" dirty="0">
                <a:solidFill>
                  <a:schemeClr val="accent1"/>
                </a:solidFill>
              </a:rPr>
              <a:t>CANALES DE ACCESO A SERVICIOS: </a:t>
            </a:r>
          </a:p>
        </p:txBody>
      </p:sp>
    </p:spTree>
    <p:extLst>
      <p:ext uri="{BB962C8B-B14F-4D97-AF65-F5344CB8AC3E}">
        <p14:creationId xmlns:p14="http://schemas.microsoft.com/office/powerpoint/2010/main" val="3224953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D69A683-E7C6-431D-97E6-C429E08E0926}"/>
              </a:ext>
            </a:extLst>
          </p:cNvPr>
          <p:cNvSpPr txBox="1"/>
          <p:nvPr/>
        </p:nvSpPr>
        <p:spPr>
          <a:xfrm>
            <a:off x="315432" y="1038390"/>
            <a:ext cx="477667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UNIDAD DE NEUROFISIOLOGÍA  </a:t>
            </a:r>
          </a:p>
          <a:p>
            <a:r>
              <a:rPr lang="es-ES" dirty="0"/>
              <a:t>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7E0AF720-0FA3-40B5-8FFB-7AC2D1DAE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655541"/>
              </p:ext>
            </p:extLst>
          </p:nvPr>
        </p:nvGraphicFramePr>
        <p:xfrm>
          <a:off x="409353" y="1896356"/>
          <a:ext cx="10999382" cy="285321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879173">
                  <a:extLst>
                    <a:ext uri="{9D8B030D-6E8A-4147-A177-3AD203B41FA5}">
                      <a16:colId xmlns:a16="http://schemas.microsoft.com/office/drawing/2014/main" val="2773688674"/>
                    </a:ext>
                  </a:extLst>
                </a:gridCol>
                <a:gridCol w="4232963">
                  <a:extLst>
                    <a:ext uri="{9D8B030D-6E8A-4147-A177-3AD203B41FA5}">
                      <a16:colId xmlns:a16="http://schemas.microsoft.com/office/drawing/2014/main" val="254475138"/>
                    </a:ext>
                  </a:extLst>
                </a:gridCol>
                <a:gridCol w="1887246">
                  <a:extLst>
                    <a:ext uri="{9D8B030D-6E8A-4147-A177-3AD203B41FA5}">
                      <a16:colId xmlns:a16="http://schemas.microsoft.com/office/drawing/2014/main" val="599385127"/>
                    </a:ext>
                  </a:extLst>
                </a:gridCol>
              </a:tblGrid>
              <a:tr h="336310"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SERVICIO</a:t>
                      </a:r>
                      <a:endParaRPr lang="es-E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89" marR="9289" marT="9289" marB="0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CANALES DE ACCESO</a:t>
                      </a:r>
                    </a:p>
                  </a:txBody>
                  <a:tcPr marL="9289" marR="9289" marT="9289" marB="0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HORARIO DE ATENCIÓN</a:t>
                      </a:r>
                      <a:endParaRPr lang="es-E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89" marR="9289" marT="9289" marB="0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444817"/>
                  </a:ext>
                </a:extLst>
              </a:tr>
              <a:tr h="1551309">
                <a:tc>
                  <a:txBody>
                    <a:bodyPr/>
                    <a:lstStyle/>
                    <a:p>
                      <a:pPr marL="285750" indent="-285750" algn="l" fontAlgn="t">
                        <a:buFont typeface="Wingdings" panose="05000000000000000000" pitchFamily="2" charset="2"/>
                        <a:buChar char="ü"/>
                      </a:pPr>
                      <a:r>
                        <a:rPr lang="es-ES" sz="1400" u="none" strike="noStrike" dirty="0">
                          <a:effectLst/>
                        </a:rPr>
                        <a:t>Electromiografía</a:t>
                      </a:r>
                    </a:p>
                    <a:p>
                      <a:pPr marL="285750" indent="-285750" algn="l" fontAlgn="t">
                        <a:buFont typeface="Wingdings" panose="05000000000000000000" pitchFamily="2" charset="2"/>
                        <a:buChar char="ü"/>
                      </a:pPr>
                      <a:r>
                        <a:rPr lang="es-ES" sz="1400" u="none" strike="noStrike" dirty="0">
                          <a:effectLst/>
                        </a:rPr>
                        <a:t>Neuroconducción  Ondas  F/H  </a:t>
                      </a:r>
                    </a:p>
                    <a:p>
                      <a:pPr marL="285750" indent="-285750" algn="l" fontAlgn="t">
                        <a:buFont typeface="Wingdings" panose="05000000000000000000" pitchFamily="2" charset="2"/>
                        <a:buChar char="ü"/>
                      </a:pPr>
                      <a:r>
                        <a:rPr lang="es-ES" sz="1400" u="none" strike="noStrike" dirty="0">
                          <a:effectLst/>
                        </a:rPr>
                        <a:t>Fibra  Única  </a:t>
                      </a:r>
                    </a:p>
                    <a:p>
                      <a:pPr marL="285750" indent="-285750" algn="l" fontAlgn="t">
                        <a:buFont typeface="Wingdings" panose="05000000000000000000" pitchFamily="2" charset="2"/>
                        <a:buChar char="ü"/>
                      </a:pPr>
                      <a:r>
                        <a:rPr lang="es-ES" sz="1400" u="none" strike="noStrike" dirty="0">
                          <a:effectLst/>
                        </a:rPr>
                        <a:t>Test  Lambert </a:t>
                      </a:r>
                    </a:p>
                    <a:p>
                      <a:pPr marL="285750" indent="-285750" algn="l" fontAlgn="t">
                        <a:buFont typeface="Wingdings" panose="05000000000000000000" pitchFamily="2" charset="2"/>
                        <a:buChar char="ü"/>
                      </a:pPr>
                      <a:r>
                        <a:rPr lang="es-ES" sz="1400" u="none" strike="noStrike" dirty="0">
                          <a:effectLst/>
                        </a:rPr>
                        <a:t>Esfínter Anal </a:t>
                      </a:r>
                    </a:p>
                    <a:p>
                      <a:pPr marL="285750" indent="-285750" algn="l" fontAlgn="t">
                        <a:buFont typeface="Wingdings" panose="05000000000000000000" pitchFamily="2" charset="2"/>
                        <a:buChar char="ü"/>
                      </a:pPr>
                      <a:r>
                        <a:rPr lang="es-ES" sz="1400" u="none" strike="noStrike" dirty="0">
                          <a:effectLst/>
                        </a:rPr>
                        <a:t>Toxina Botulínica </a:t>
                      </a:r>
                    </a:p>
                    <a:p>
                      <a:pPr marL="285750" indent="-285750" algn="l" fontAlgn="t">
                        <a:buFont typeface="Wingdings" panose="05000000000000000000" pitchFamily="2" charset="2"/>
                        <a:buChar char="ü"/>
                      </a:pPr>
                      <a:r>
                        <a:rPr lang="es-ES" sz="1400" u="none" strike="noStrike" dirty="0">
                          <a:effectLst/>
                        </a:rPr>
                        <a:t>Potenciales Evocados Visuales y Auditivos</a:t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>de   Tallo   Cerebral, Somato sensoriales</a:t>
                      </a:r>
                    </a:p>
                    <a:p>
                      <a:pPr marL="285750" indent="-285750" algn="l" fontAlgn="t">
                        <a:buFont typeface="Wingdings" panose="05000000000000000000" pitchFamily="2" charset="2"/>
                        <a:buChar char="ü"/>
                      </a:pPr>
                      <a:r>
                        <a:rPr lang="es-ES" sz="1400" u="none" strike="noStrike" dirty="0">
                          <a:effectLst/>
                        </a:rPr>
                        <a:t> Emisiones Otacústicas</a:t>
                      </a:r>
                    </a:p>
                    <a:p>
                      <a:pPr marL="285750" indent="-285750" algn="l" fontAlgn="t">
                        <a:buFont typeface="Wingdings" panose="05000000000000000000" pitchFamily="2" charset="2"/>
                        <a:buChar char="ü"/>
                      </a:pPr>
                      <a:r>
                        <a:rPr lang="es-ES" sz="1400" u="none" strike="noStrike" dirty="0">
                          <a:effectLst/>
                        </a:rPr>
                        <a:t> Electroencefalograma </a:t>
                      </a:r>
                    </a:p>
                    <a:p>
                      <a:pPr marL="285750" indent="-285750" algn="l" fontAlgn="t">
                        <a:buFont typeface="Wingdings" panose="05000000000000000000" pitchFamily="2" charset="2"/>
                        <a:buChar char="ü"/>
                      </a:pPr>
                      <a:r>
                        <a:rPr lang="es-ES" sz="1400" u="none" strike="noStrike" dirty="0">
                          <a:effectLst/>
                        </a:rPr>
                        <a:t>Video telemetrías pacientes Hospitalizados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89" marR="9289" marT="9289" marB="0"/>
                </a:tc>
                <a:tc>
                  <a:txBody>
                    <a:bodyPr/>
                    <a:lstStyle/>
                    <a:p>
                      <a:pPr marL="0" indent="0" algn="l" fontAlgn="t">
                        <a:buFontTx/>
                        <a:buNone/>
                      </a:pPr>
                      <a:endParaRPr lang="es-CO" sz="1400" u="none" strike="noStrike" dirty="0">
                        <a:effectLst/>
                      </a:endParaRPr>
                    </a:p>
                    <a:p>
                      <a:pPr marL="285750" indent="-285750" algn="l" fontAlgn="t">
                        <a:buFont typeface="Wingdings" panose="05000000000000000000" pitchFamily="2" charset="2"/>
                        <a:buChar char="ü"/>
                      </a:pPr>
                      <a:endParaRPr lang="es-CO" sz="1400" u="none" strike="noStrike" dirty="0">
                        <a:effectLst/>
                      </a:endParaRPr>
                    </a:p>
                    <a:p>
                      <a:pPr marL="285750" indent="-285750" algn="l" fontAlgn="t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Teléfono: 8715907 ext.: 1169- 1115</a:t>
                      </a:r>
                    </a:p>
                    <a:p>
                      <a:pPr marL="285750" indent="-285750" algn="l" fontAlgn="t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Celular:  3182705444</a:t>
                      </a:r>
                    </a:p>
                    <a:p>
                      <a:pPr marL="285750" indent="-285750" algn="l" fontAlgn="t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sng" strike="noStrike" dirty="0">
                          <a:effectLst/>
                        </a:rPr>
                        <a:t>PRESENCIAL</a:t>
                      </a:r>
                      <a:r>
                        <a:rPr lang="es-CO" sz="1400" u="none" strike="noStrike" dirty="0">
                          <a:effectLst/>
                        </a:rPr>
                        <a:t/>
                      </a:r>
                      <a:br>
                        <a:rPr lang="es-CO" sz="1400" u="none" strike="noStrike" dirty="0">
                          <a:effectLst/>
                        </a:rPr>
                      </a:br>
                      <a:r>
                        <a:rPr lang="es-CO" sz="1400" u="none" strike="noStrike" dirty="0">
                          <a:effectLst/>
                        </a:rPr>
                        <a:t>En la unidad de Neurofisiología primer piso Torre principal ingreso calle 9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89" marR="9289" marT="928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 dirty="0">
                          <a:effectLst/>
                        </a:rPr>
                        <a:t/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endParaRPr lang="es-ES" sz="1400" u="none" strike="noStrike" dirty="0">
                        <a:effectLst/>
                      </a:endParaRPr>
                    </a:p>
                    <a:p>
                      <a:pPr algn="l" fontAlgn="t"/>
                      <a:endParaRPr lang="es-ES" sz="1400" u="none" strike="noStrike" dirty="0">
                        <a:effectLst/>
                      </a:endParaRPr>
                    </a:p>
                    <a:p>
                      <a:pPr algn="ctr" fontAlgn="t"/>
                      <a:endParaRPr lang="es-ES" sz="1400" u="none" strike="noStrike" dirty="0">
                        <a:effectLst/>
                      </a:endParaRPr>
                    </a:p>
                    <a:p>
                      <a:pPr algn="ctr" fontAlgn="t"/>
                      <a:r>
                        <a:rPr lang="es-ES" sz="1400" u="none" strike="noStrike" dirty="0">
                          <a:effectLst/>
                        </a:rPr>
                        <a:t>Lunes a sábados</a:t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>7:00 a.m. a 5:00 p.m.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89" marR="9289" marT="9289" marB="0"/>
                </a:tc>
                <a:extLst>
                  <a:ext uri="{0D108BD9-81ED-4DB2-BD59-A6C34878D82A}">
                    <a16:rowId xmlns:a16="http://schemas.microsoft.com/office/drawing/2014/main" val="3823273590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E773FFEB-D5F8-402C-A5F6-33838415B2D5}"/>
              </a:ext>
            </a:extLst>
          </p:cNvPr>
          <p:cNvSpPr txBox="1">
            <a:spLocks/>
          </p:cNvSpPr>
          <p:nvPr/>
        </p:nvSpPr>
        <p:spPr>
          <a:xfrm>
            <a:off x="104554" y="119895"/>
            <a:ext cx="8364279" cy="578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2800" b="1" u="sng" dirty="0">
                <a:solidFill>
                  <a:schemeClr val="accent1"/>
                </a:solidFill>
              </a:rPr>
              <a:t>CANALES DE ACCESO A SERVICIOS: </a:t>
            </a:r>
          </a:p>
        </p:txBody>
      </p:sp>
    </p:spTree>
    <p:extLst>
      <p:ext uri="{BB962C8B-B14F-4D97-AF65-F5344CB8AC3E}">
        <p14:creationId xmlns:p14="http://schemas.microsoft.com/office/powerpoint/2010/main" val="3627558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50DF57-0B36-431A-A2C2-972CD33A3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238" y="150052"/>
            <a:ext cx="8364279" cy="578846"/>
          </a:xfrm>
        </p:spPr>
        <p:txBody>
          <a:bodyPr>
            <a:noAutofit/>
          </a:bodyPr>
          <a:lstStyle/>
          <a:p>
            <a:pPr algn="l"/>
            <a:r>
              <a:rPr lang="es-CO" sz="2800" b="1" u="sng" dirty="0">
                <a:solidFill>
                  <a:schemeClr val="accent1"/>
                </a:solidFill>
              </a:rPr>
              <a:t>CANALES DE ACCESO A SERVICIOS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D69A683-E7C6-431D-97E6-C429E08E0926}"/>
              </a:ext>
            </a:extLst>
          </p:cNvPr>
          <p:cNvSpPr txBox="1"/>
          <p:nvPr/>
        </p:nvSpPr>
        <p:spPr>
          <a:xfrm>
            <a:off x="315432" y="1229776"/>
            <a:ext cx="47766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CIRUGÍA PROGRAMADA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2EF0058-EE5F-4760-A571-086E3D1A45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451323"/>
              </p:ext>
            </p:extLst>
          </p:nvPr>
        </p:nvGraphicFramePr>
        <p:xfrm>
          <a:off x="315432" y="2192319"/>
          <a:ext cx="10274597" cy="247336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492104">
                  <a:extLst>
                    <a:ext uri="{9D8B030D-6E8A-4147-A177-3AD203B41FA5}">
                      <a16:colId xmlns:a16="http://schemas.microsoft.com/office/drawing/2014/main" val="2678684378"/>
                    </a:ext>
                  </a:extLst>
                </a:gridCol>
                <a:gridCol w="2501064">
                  <a:extLst>
                    <a:ext uri="{9D8B030D-6E8A-4147-A177-3AD203B41FA5}">
                      <a16:colId xmlns:a16="http://schemas.microsoft.com/office/drawing/2014/main" val="3740035400"/>
                    </a:ext>
                  </a:extLst>
                </a:gridCol>
                <a:gridCol w="1961490">
                  <a:extLst>
                    <a:ext uri="{9D8B030D-6E8A-4147-A177-3AD203B41FA5}">
                      <a16:colId xmlns:a16="http://schemas.microsoft.com/office/drawing/2014/main" val="503266920"/>
                    </a:ext>
                  </a:extLst>
                </a:gridCol>
                <a:gridCol w="2767585">
                  <a:extLst>
                    <a:ext uri="{9D8B030D-6E8A-4147-A177-3AD203B41FA5}">
                      <a16:colId xmlns:a16="http://schemas.microsoft.com/office/drawing/2014/main" val="624798961"/>
                    </a:ext>
                  </a:extLst>
                </a:gridCol>
                <a:gridCol w="1552354">
                  <a:extLst>
                    <a:ext uri="{9D8B030D-6E8A-4147-A177-3AD203B41FA5}">
                      <a16:colId xmlns:a16="http://schemas.microsoft.com/office/drawing/2014/main" val="3717167355"/>
                    </a:ext>
                  </a:extLst>
                </a:gridCol>
              </a:tblGrid>
              <a:tr h="623902"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SERVICIO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47" marR="7747" marT="774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CANALES DE ACCESO</a:t>
                      </a:r>
                    </a:p>
                  </a:txBody>
                  <a:tcPr marL="7747" marR="7747" marT="774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HORARIO DE ATENCIÓN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47" marR="7747" marT="774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REQUISITOS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47" marR="7747" marT="774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OBSERVACIONES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47" marR="7747" marT="774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783788"/>
                  </a:ext>
                </a:extLst>
              </a:tr>
              <a:tr h="184945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PROGRAMACIÓN DE CIRUGÍA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47" marR="7747" marT="7747" marB="0" anchor="ctr">
                    <a:lnT w="12700" cmpd="sng">
                      <a:noFill/>
                    </a:lnT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400" u="none" strike="noStrike" dirty="0">
                        <a:effectLst/>
                      </a:endParaRPr>
                    </a:p>
                    <a:p>
                      <a:pPr algn="l" fontAlgn="t"/>
                      <a:endParaRPr lang="es-CO" sz="1400" u="none" strike="noStrike" dirty="0">
                        <a:effectLst/>
                      </a:endParaRPr>
                    </a:p>
                    <a:p>
                      <a:pPr marL="285750" indent="-285750" algn="l" fontAlgn="t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Teléfono: 8715907 ext. 7164</a:t>
                      </a:r>
                    </a:p>
                    <a:p>
                      <a:pPr marL="285750" indent="-285750" algn="l" fontAlgn="t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Presencial: Segundo piso torre principal ingreso calle 9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47" marR="7747" marT="7747" marB="0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Lunes a Viernes</a:t>
                      </a:r>
                    </a:p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 8:00a a.m. a 10:00 a.m.</a:t>
                      </a:r>
                    </a:p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 2:00 p.m. a 3:00 p.m.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47" marR="7747" marT="7747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Wingdings" panose="05000000000000000000" pitchFamily="2" charset="2"/>
                        <a:buChar char="ü"/>
                      </a:pPr>
                      <a:r>
                        <a:rPr lang="es-ES" sz="1400" u="none" strike="noStrike" dirty="0">
                          <a:effectLst/>
                        </a:rPr>
                        <a:t>Consentimiento original firmado</a:t>
                      </a:r>
                    </a:p>
                    <a:p>
                      <a:pPr marL="285750" indent="-285750" algn="l" fontAlgn="t">
                        <a:buFont typeface="Wingdings" panose="05000000000000000000" pitchFamily="2" charset="2"/>
                        <a:buChar char="ü"/>
                      </a:pPr>
                      <a:r>
                        <a:rPr lang="es-ES" sz="1400" u="none" strike="noStrike" dirty="0">
                          <a:effectLst/>
                        </a:rPr>
                        <a:t>Solicitud de turno de cirugía (no mayor a 3 meses)</a:t>
                      </a:r>
                    </a:p>
                    <a:p>
                      <a:pPr marL="285750" indent="-285750" algn="l" fontAlgn="t">
                        <a:buFont typeface="Wingdings" panose="05000000000000000000" pitchFamily="2" charset="2"/>
                        <a:buChar char="ü"/>
                      </a:pPr>
                      <a:r>
                        <a:rPr lang="es-ES" sz="1400" u="none" strike="noStrike" dirty="0">
                          <a:effectLst/>
                        </a:rPr>
                        <a:t>Copia de documento de identidad</a:t>
                      </a:r>
                    </a:p>
                    <a:p>
                      <a:pPr marL="285750" indent="-285750" algn="l" fontAlgn="t">
                        <a:buFont typeface="Wingdings" panose="05000000000000000000" pitchFamily="2" charset="2"/>
                        <a:buChar char="ü"/>
                      </a:pPr>
                      <a:r>
                        <a:rPr lang="es-ES" sz="1400" u="none" strike="noStrike" dirty="0">
                          <a:effectLst/>
                        </a:rPr>
                        <a:t>Historia Clínica</a:t>
                      </a:r>
                    </a:p>
                    <a:p>
                      <a:pPr marL="285750" indent="-285750" algn="l" fontAlgn="t">
                        <a:buFont typeface="Wingdings" panose="05000000000000000000" pitchFamily="2" charset="2"/>
                        <a:buChar char="ü"/>
                      </a:pPr>
                      <a:r>
                        <a:rPr lang="es-ES" sz="1400" u="none" strike="noStrike" dirty="0">
                          <a:effectLst/>
                        </a:rPr>
                        <a:t>Órdenes médicas vigentes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47" marR="7747" marT="7747" marB="0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Tener valoración de Anestesia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47" marR="7747" marT="7747" marB="0"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32386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666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50DF57-0B36-431A-A2C2-972CD33A3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605" y="154459"/>
            <a:ext cx="8364279" cy="578846"/>
          </a:xfrm>
        </p:spPr>
        <p:txBody>
          <a:bodyPr>
            <a:noAutofit/>
          </a:bodyPr>
          <a:lstStyle/>
          <a:p>
            <a:pPr algn="l"/>
            <a:r>
              <a:rPr lang="es-CO" sz="2800" b="1" u="sng" dirty="0">
                <a:solidFill>
                  <a:schemeClr val="accent1"/>
                </a:solidFill>
              </a:rPr>
              <a:t>CANALES DE ACCESO A SERVICIOS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D69A683-E7C6-431D-97E6-C429E08E0926}"/>
              </a:ext>
            </a:extLst>
          </p:cNvPr>
          <p:cNvSpPr txBox="1"/>
          <p:nvPr/>
        </p:nvSpPr>
        <p:spPr>
          <a:xfrm>
            <a:off x="315432" y="1134083"/>
            <a:ext cx="47766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RESONANCIA MAGNÉTICA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3121E1A-2D28-4DDF-A52B-97EFE3AD21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327114"/>
              </p:ext>
            </p:extLst>
          </p:nvPr>
        </p:nvGraphicFramePr>
        <p:xfrm>
          <a:off x="315432" y="2178708"/>
          <a:ext cx="11451265" cy="217107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290084">
                  <a:extLst>
                    <a:ext uri="{9D8B030D-6E8A-4147-A177-3AD203B41FA5}">
                      <a16:colId xmlns:a16="http://schemas.microsoft.com/office/drawing/2014/main" val="456725911"/>
                    </a:ext>
                  </a:extLst>
                </a:gridCol>
                <a:gridCol w="2877879">
                  <a:extLst>
                    <a:ext uri="{9D8B030D-6E8A-4147-A177-3AD203B41FA5}">
                      <a16:colId xmlns:a16="http://schemas.microsoft.com/office/drawing/2014/main" val="1716729933"/>
                    </a:ext>
                  </a:extLst>
                </a:gridCol>
                <a:gridCol w="1786270">
                  <a:extLst>
                    <a:ext uri="{9D8B030D-6E8A-4147-A177-3AD203B41FA5}">
                      <a16:colId xmlns:a16="http://schemas.microsoft.com/office/drawing/2014/main" val="296567843"/>
                    </a:ext>
                  </a:extLst>
                </a:gridCol>
                <a:gridCol w="3349256">
                  <a:extLst>
                    <a:ext uri="{9D8B030D-6E8A-4147-A177-3AD203B41FA5}">
                      <a16:colId xmlns:a16="http://schemas.microsoft.com/office/drawing/2014/main" val="2049250838"/>
                    </a:ext>
                  </a:extLst>
                </a:gridCol>
                <a:gridCol w="2147776">
                  <a:extLst>
                    <a:ext uri="{9D8B030D-6E8A-4147-A177-3AD203B41FA5}">
                      <a16:colId xmlns:a16="http://schemas.microsoft.com/office/drawing/2014/main" val="1903868068"/>
                    </a:ext>
                  </a:extLst>
                </a:gridCol>
              </a:tblGrid>
              <a:tr h="424542"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SERVICIO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CANALES DE ACCESO</a:t>
                      </a:r>
                    </a:p>
                  </a:txBody>
                  <a:tcPr marL="9525" marR="9525" marT="9525" marB="0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HORARIO DE </a:t>
                      </a:r>
                    </a:p>
                    <a:p>
                      <a:pPr algn="ctr" fontAlgn="t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ATENCIÓN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REQUISITOS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OBSERVACIONES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172885"/>
                  </a:ext>
                </a:extLst>
              </a:tr>
              <a:tr h="1734834">
                <a:tc>
                  <a:txBody>
                    <a:bodyPr/>
                    <a:lstStyle/>
                    <a:p>
                      <a:pPr algn="l" fontAlgn="t"/>
                      <a:endParaRPr lang="es-ES" sz="1400" b="1" u="none" strike="noStrike" dirty="0">
                        <a:effectLst/>
                      </a:endParaRPr>
                    </a:p>
                    <a:p>
                      <a:pPr algn="l" fontAlgn="t"/>
                      <a:endParaRPr lang="es-ES" sz="1400" b="1" u="none" strike="noStrike" dirty="0">
                        <a:effectLst/>
                      </a:endParaRPr>
                    </a:p>
                    <a:p>
                      <a:pPr algn="l" fontAlgn="t"/>
                      <a:endParaRPr lang="es-ES" sz="1400" b="1" u="none" strike="noStrike" dirty="0">
                        <a:effectLst/>
                      </a:endParaRPr>
                    </a:p>
                    <a:p>
                      <a:pPr algn="ctr" fontAlgn="t"/>
                      <a:r>
                        <a:rPr lang="es-ES" sz="1400" b="1" u="sng" strike="noStrike" dirty="0">
                          <a:effectLst/>
                        </a:rPr>
                        <a:t>RESONANCIAS</a:t>
                      </a:r>
                      <a:endParaRPr lang="es-ES" sz="14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400" u="none" strike="noStrike" dirty="0">
                        <a:effectLst/>
                      </a:endParaRPr>
                    </a:p>
                    <a:p>
                      <a:pPr algn="l" fontAlgn="t"/>
                      <a:endParaRPr lang="es-CO" sz="1400" u="none" strike="noStrike" dirty="0">
                        <a:effectLst/>
                      </a:endParaRPr>
                    </a:p>
                    <a:p>
                      <a:pPr marL="285750" indent="-285750" algn="l" fontAlgn="t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Teléfono: 8715907 Ext.1276</a:t>
                      </a:r>
                    </a:p>
                    <a:p>
                      <a:pPr marL="285750" indent="-285750" algn="l" fontAlgn="t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Celular:  3174401869-3165270902</a:t>
                      </a:r>
                    </a:p>
                    <a:p>
                      <a:pPr marL="285750" indent="-285750" algn="l" fontAlgn="t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Presencial en el primer piso Torre ppal.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1400" u="none" strike="noStrike" dirty="0">
                        <a:effectLst/>
                      </a:endParaRPr>
                    </a:p>
                    <a:p>
                      <a:pPr algn="ctr" fontAlgn="t"/>
                      <a:r>
                        <a:rPr lang="es-ES" sz="1400" u="none" strike="noStrike" dirty="0">
                          <a:effectLst/>
                        </a:rPr>
                        <a:t>Lunes a viernes </a:t>
                      </a:r>
                    </a:p>
                    <a:p>
                      <a:pPr algn="ctr" fontAlgn="t"/>
                      <a:r>
                        <a:rPr lang="es-ES" sz="1400" u="none" strike="noStrike" dirty="0">
                          <a:effectLst/>
                        </a:rPr>
                        <a:t>7:00 a.m. a 12:00 m.</a:t>
                      </a:r>
                    </a:p>
                    <a:p>
                      <a:pPr algn="ctr" fontAlgn="t"/>
                      <a:r>
                        <a:rPr lang="es-ES" sz="1400" u="none" strike="noStrike" dirty="0">
                          <a:effectLst/>
                        </a:rPr>
                        <a:t>2:00 p.m. a 5:00 p.m.</a:t>
                      </a:r>
                    </a:p>
                    <a:p>
                      <a:pPr algn="ctr" fontAlgn="t"/>
                      <a:r>
                        <a:rPr lang="es-ES" sz="1400" u="none" strike="noStrike" dirty="0">
                          <a:effectLst/>
                        </a:rPr>
                        <a:t/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>Sábados </a:t>
                      </a:r>
                    </a:p>
                    <a:p>
                      <a:pPr algn="ctr" fontAlgn="t"/>
                      <a:r>
                        <a:rPr lang="es-ES" sz="1400" u="none" strike="noStrike" dirty="0">
                          <a:effectLst/>
                        </a:rPr>
                        <a:t>9:00 a.m. a 12:00 m.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s-CO" sz="1400" u="none" strike="noStrike" dirty="0">
                        <a:effectLst/>
                      </a:endParaRPr>
                    </a:p>
                    <a:p>
                      <a:pPr algn="l" fontAlgn="t"/>
                      <a:endParaRPr lang="es-CO" sz="1400" u="none" strike="noStrike" dirty="0">
                        <a:effectLst/>
                      </a:endParaRPr>
                    </a:p>
                    <a:p>
                      <a:pPr marL="285750" indent="-285750" algn="l" fontAlgn="t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Orden médica </a:t>
                      </a:r>
                    </a:p>
                    <a:p>
                      <a:pPr marL="285750" indent="-285750" algn="l" fontAlgn="t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Autorización de servicios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1400" u="none" strike="noStrike" dirty="0">
                        <a:effectLst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u="none" strike="noStrike" dirty="0">
                          <a:effectLst/>
                        </a:rPr>
                        <a:t>Usuarios de </a:t>
                      </a:r>
                      <a:r>
                        <a:rPr lang="es-CO" sz="1400" u="none" strike="noStrike" dirty="0" err="1">
                          <a:effectLst/>
                        </a:rPr>
                        <a:t>Comfamiliar</a:t>
                      </a:r>
                      <a:r>
                        <a:rPr lang="es-CO" sz="1400" u="none" strike="noStrike" dirty="0">
                          <a:effectLst/>
                        </a:rPr>
                        <a:t>: solo Orden médica</a:t>
                      </a:r>
                    </a:p>
                    <a:p>
                      <a:pPr algn="l" fontAlgn="t"/>
                      <a:endParaRPr lang="es-ES" sz="1400" u="none" strike="noStrike" dirty="0">
                        <a:effectLst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11933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3080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50DF57-0B36-431A-A2C2-972CD33A3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870" y="302549"/>
            <a:ext cx="8364279" cy="578846"/>
          </a:xfrm>
        </p:spPr>
        <p:txBody>
          <a:bodyPr>
            <a:noAutofit/>
          </a:bodyPr>
          <a:lstStyle/>
          <a:p>
            <a:pPr algn="l"/>
            <a:r>
              <a:rPr lang="es-CO" sz="2800" b="1" u="sng" dirty="0">
                <a:solidFill>
                  <a:schemeClr val="accent1"/>
                </a:solidFill>
              </a:rPr>
              <a:t>CANALES DE ACCESO A SERVICIOS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D69A683-E7C6-431D-97E6-C429E08E0926}"/>
              </a:ext>
            </a:extLst>
          </p:cNvPr>
          <p:cNvSpPr txBox="1"/>
          <p:nvPr/>
        </p:nvSpPr>
        <p:spPr>
          <a:xfrm>
            <a:off x="857692" y="1402390"/>
            <a:ext cx="47766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BANCO DE SANGRE 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F2E7982-432B-44B5-9C6E-3EB4E0BBB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907212"/>
              </p:ext>
            </p:extLst>
          </p:nvPr>
        </p:nvGraphicFramePr>
        <p:xfrm>
          <a:off x="347328" y="2539851"/>
          <a:ext cx="11348485" cy="17673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57953">
                  <a:extLst>
                    <a:ext uri="{9D8B030D-6E8A-4147-A177-3AD203B41FA5}">
                      <a16:colId xmlns:a16="http://schemas.microsoft.com/office/drawing/2014/main" val="2341456141"/>
                    </a:ext>
                  </a:extLst>
                </a:gridCol>
                <a:gridCol w="2915046">
                  <a:extLst>
                    <a:ext uri="{9D8B030D-6E8A-4147-A177-3AD203B41FA5}">
                      <a16:colId xmlns:a16="http://schemas.microsoft.com/office/drawing/2014/main" val="1543878943"/>
                    </a:ext>
                  </a:extLst>
                </a:gridCol>
                <a:gridCol w="2257689">
                  <a:extLst>
                    <a:ext uri="{9D8B030D-6E8A-4147-A177-3AD203B41FA5}">
                      <a16:colId xmlns:a16="http://schemas.microsoft.com/office/drawing/2014/main" val="4252063262"/>
                    </a:ext>
                  </a:extLst>
                </a:gridCol>
                <a:gridCol w="1078096">
                  <a:extLst>
                    <a:ext uri="{9D8B030D-6E8A-4147-A177-3AD203B41FA5}">
                      <a16:colId xmlns:a16="http://schemas.microsoft.com/office/drawing/2014/main" val="2411895358"/>
                    </a:ext>
                  </a:extLst>
                </a:gridCol>
                <a:gridCol w="1339701">
                  <a:extLst>
                    <a:ext uri="{9D8B030D-6E8A-4147-A177-3AD203B41FA5}">
                      <a16:colId xmlns:a16="http://schemas.microsoft.com/office/drawing/2014/main" val="2535582559"/>
                    </a:ext>
                  </a:extLst>
                </a:gridCol>
              </a:tblGrid>
              <a:tr h="425303"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SERVICIO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CANALES DE ACCESO</a:t>
                      </a:r>
                    </a:p>
                  </a:txBody>
                  <a:tcPr marL="9525" marR="9525" marT="9525" marB="0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HORARIO DE ATENCIÓN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REQUISITOS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OBSERVACIONES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415756"/>
                  </a:ext>
                </a:extLst>
              </a:tr>
              <a:tr h="1342052">
                <a:tc>
                  <a:txBody>
                    <a:bodyPr/>
                    <a:lstStyle/>
                    <a:p>
                      <a:pPr algn="l" fontAlgn="t"/>
                      <a:endParaRPr lang="es-CO" sz="1400" u="none" strike="noStrike" dirty="0">
                        <a:effectLst/>
                      </a:endParaRPr>
                    </a:p>
                    <a:p>
                      <a:pPr algn="l" fontAlgn="t"/>
                      <a:r>
                        <a:rPr lang="es-CO" sz="1400" b="1" u="none" strike="noStrike" dirty="0">
                          <a:effectLst/>
                        </a:rPr>
                        <a:t>DONACIÓN DE SANGRE PLAQUETAS – AFÉRESIS</a:t>
                      </a:r>
                      <a:r>
                        <a:rPr lang="es-CO" sz="1400" u="none" strike="noStrike" dirty="0">
                          <a:effectLst/>
                        </a:rPr>
                        <a:t/>
                      </a:r>
                      <a:br>
                        <a:rPr lang="es-CO" sz="1400" u="none" strike="noStrike" dirty="0">
                          <a:effectLst/>
                        </a:rPr>
                      </a:br>
                      <a:r>
                        <a:rPr lang="es-CO" sz="1400" u="none" strike="noStrike" dirty="0">
                          <a:effectLst/>
                        </a:rPr>
                        <a:t>Gestión Transfusional: </a:t>
                      </a:r>
                    </a:p>
                    <a:p>
                      <a:pPr algn="l" fontAlgn="t"/>
                      <a:r>
                        <a:rPr lang="es-CO" sz="1400" u="none" strike="noStrike" dirty="0">
                          <a:effectLst/>
                        </a:rPr>
                        <a:t>Pre-Componentes sanguíneos (glóbulos rojos, plaquetas, plasmas y crio precipitados)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s-CO" sz="1400" u="none" strike="noStrike" dirty="0">
                        <a:effectLst/>
                      </a:endParaRPr>
                    </a:p>
                    <a:p>
                      <a:pPr marL="285750" indent="-285750" algn="l" fontAlgn="t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Teléfono: 8715907 ext. 1236-1138</a:t>
                      </a:r>
                      <a:br>
                        <a:rPr lang="es-CO" sz="1400" u="none" strike="noStrike" dirty="0">
                          <a:effectLst/>
                        </a:rPr>
                      </a:br>
                      <a:endParaRPr lang="es-CO" sz="1400" u="none" strike="noStrike" dirty="0">
                        <a:effectLst/>
                      </a:endParaRPr>
                    </a:p>
                    <a:p>
                      <a:pPr marL="285750" indent="-285750" algn="l" fontAlgn="t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PRESENCIAL: Primer piso entrada Calle 9.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 dirty="0">
                          <a:effectLst/>
                        </a:rPr>
                        <a:t>Lunes a Domingo </a:t>
                      </a:r>
                    </a:p>
                    <a:p>
                      <a:pPr algn="ctr" fontAlgn="t"/>
                      <a:r>
                        <a:rPr lang="es-CO" sz="1400" u="none" strike="noStrike" dirty="0">
                          <a:effectLst/>
                        </a:rPr>
                        <a:t>7:00 a.m. a 6:00 p.m.</a:t>
                      </a:r>
                      <a:br>
                        <a:rPr lang="es-CO" sz="1400" u="none" strike="noStrike" dirty="0">
                          <a:effectLst/>
                        </a:rPr>
                      </a:br>
                      <a:endParaRPr lang="es-CO" sz="1400" u="none" strike="noStrike" dirty="0">
                        <a:effectLst/>
                      </a:endParaRPr>
                    </a:p>
                    <a:p>
                      <a:pPr algn="ctr" fontAlgn="t"/>
                      <a:endParaRPr lang="es-CO" sz="1400" u="none" strike="noStrike" dirty="0">
                        <a:effectLst/>
                      </a:endParaRPr>
                    </a:p>
                    <a:p>
                      <a:pPr algn="ctr" fontAlgn="t"/>
                      <a:r>
                        <a:rPr lang="es-CO" sz="1400" u="none" strike="noStrike" dirty="0">
                          <a:effectLst/>
                        </a:rPr>
                        <a:t>Servicio de gestión </a:t>
                      </a:r>
                    </a:p>
                    <a:p>
                      <a:pPr algn="ctr" fontAlgn="t"/>
                      <a:r>
                        <a:rPr lang="es-CO" sz="1400" u="none" strike="noStrike" dirty="0" err="1">
                          <a:effectLst/>
                        </a:rPr>
                        <a:t>Pre-transfusional</a:t>
                      </a:r>
                      <a:r>
                        <a:rPr lang="es-CO" sz="1400" u="none" strike="noStrike" dirty="0">
                          <a:effectLst/>
                        </a:rPr>
                        <a:t> 24 horas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s-ES" sz="1400" u="none" strike="noStrike" dirty="0">
                        <a:effectLst/>
                      </a:endParaRPr>
                    </a:p>
                    <a:p>
                      <a:pPr algn="ctr" fontAlgn="t"/>
                      <a:endParaRPr lang="es-ES" sz="1400" u="none" strike="noStrike" dirty="0">
                        <a:effectLst/>
                      </a:endParaRPr>
                    </a:p>
                    <a:p>
                      <a:pPr algn="ctr" fontAlgn="t"/>
                      <a:r>
                        <a:rPr lang="es-ES" sz="1400" u="none" strike="noStrike" dirty="0">
                          <a:effectLst/>
                        </a:rPr>
                        <a:t>N/A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indent="0" algn="ctr" fontAlgn="t">
                        <a:buFont typeface="Wingdings" panose="05000000000000000000" pitchFamily="2" charset="2"/>
                        <a:buNone/>
                      </a:pPr>
                      <a:endParaRPr lang="es-ES" sz="1400" u="none" strike="noStrike" dirty="0">
                        <a:effectLst/>
                      </a:endParaRPr>
                    </a:p>
                    <a:p>
                      <a:pPr marL="0" indent="0" algn="ctr" fontAlgn="t">
                        <a:buFont typeface="Wingdings" panose="05000000000000000000" pitchFamily="2" charset="2"/>
                        <a:buNone/>
                      </a:pPr>
                      <a:endParaRPr lang="es-ES" sz="1400" u="none" strike="noStrike" dirty="0">
                        <a:effectLst/>
                      </a:endParaRPr>
                    </a:p>
                    <a:p>
                      <a:pPr marL="0" indent="0" algn="ctr" fontAlgn="t">
                        <a:buFont typeface="Wingdings" panose="05000000000000000000" pitchFamily="2" charset="2"/>
                        <a:buNone/>
                      </a:pPr>
                      <a:r>
                        <a:rPr lang="es-ES" sz="1400" u="none" strike="noStrike" dirty="0">
                          <a:effectLst/>
                        </a:rPr>
                        <a:t>Primer piso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59118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818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50DF57-0B36-431A-A2C2-972CD33A3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605" y="196223"/>
            <a:ext cx="8364279" cy="578846"/>
          </a:xfrm>
        </p:spPr>
        <p:txBody>
          <a:bodyPr>
            <a:noAutofit/>
          </a:bodyPr>
          <a:lstStyle/>
          <a:p>
            <a:pPr algn="l"/>
            <a:r>
              <a:rPr lang="es-CO" sz="2800" b="1" u="sng" dirty="0">
                <a:solidFill>
                  <a:schemeClr val="accent1"/>
                </a:solidFill>
              </a:rPr>
              <a:t>CANALES DE ACCESO A SERVICIOS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D69A683-E7C6-431D-97E6-C429E08E0926}"/>
              </a:ext>
            </a:extLst>
          </p:cNvPr>
          <p:cNvSpPr txBox="1"/>
          <p:nvPr/>
        </p:nvSpPr>
        <p:spPr>
          <a:xfrm>
            <a:off x="964018" y="1235240"/>
            <a:ext cx="47766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UNIDAD DE ENDOSCOPIAS 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09C83E8-5AB3-46D4-BC2A-4A048C71E4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593841"/>
              </p:ext>
            </p:extLst>
          </p:nvPr>
        </p:nvGraphicFramePr>
        <p:xfrm>
          <a:off x="301255" y="1987586"/>
          <a:ext cx="11118112" cy="290139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732618">
                  <a:extLst>
                    <a:ext uri="{9D8B030D-6E8A-4147-A177-3AD203B41FA5}">
                      <a16:colId xmlns:a16="http://schemas.microsoft.com/office/drawing/2014/main" val="4029380541"/>
                    </a:ext>
                  </a:extLst>
                </a:gridCol>
                <a:gridCol w="3682581">
                  <a:extLst>
                    <a:ext uri="{9D8B030D-6E8A-4147-A177-3AD203B41FA5}">
                      <a16:colId xmlns:a16="http://schemas.microsoft.com/office/drawing/2014/main" val="365587339"/>
                    </a:ext>
                  </a:extLst>
                </a:gridCol>
                <a:gridCol w="1724010">
                  <a:extLst>
                    <a:ext uri="{9D8B030D-6E8A-4147-A177-3AD203B41FA5}">
                      <a16:colId xmlns:a16="http://schemas.microsoft.com/office/drawing/2014/main" val="3881878733"/>
                    </a:ext>
                  </a:extLst>
                </a:gridCol>
                <a:gridCol w="2978903">
                  <a:extLst>
                    <a:ext uri="{9D8B030D-6E8A-4147-A177-3AD203B41FA5}">
                      <a16:colId xmlns:a16="http://schemas.microsoft.com/office/drawing/2014/main" val="1813397595"/>
                    </a:ext>
                  </a:extLst>
                </a:gridCol>
              </a:tblGrid>
              <a:tr h="54521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SERVICIO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24" marR="9224" marT="9224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CANALES DE ACCESO</a:t>
                      </a:r>
                    </a:p>
                  </a:txBody>
                  <a:tcPr marL="9224" marR="9224" marT="9224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HORARIO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24" marR="9224" marT="9224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REQUISITOS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24" marR="9224" marT="9224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271702"/>
                  </a:ext>
                </a:extLst>
              </a:tr>
              <a:tr h="2146231">
                <a:tc>
                  <a:txBody>
                    <a:bodyPr/>
                    <a:lstStyle/>
                    <a:p>
                      <a:pPr marL="0" indent="0" algn="l" fontAlgn="t">
                        <a:buFont typeface="Wingdings" panose="05000000000000000000" pitchFamily="2" charset="2"/>
                        <a:buNone/>
                      </a:pPr>
                      <a:r>
                        <a:rPr lang="es-CO" sz="1400" b="1" u="none" strike="noStrike" dirty="0">
                          <a:effectLst/>
                        </a:rPr>
                        <a:t>ENDOSCOPIAS DE VIAS DIGESTIVAS ALTAS:</a:t>
                      </a:r>
                    </a:p>
                    <a:p>
                      <a:pPr marL="0" indent="0" algn="l" fontAlgn="t">
                        <a:buFont typeface="Wingdings" panose="05000000000000000000" pitchFamily="2" charset="2"/>
                        <a:buNone/>
                      </a:pPr>
                      <a:endParaRPr lang="es-CO" sz="1400" b="1" u="none" strike="noStrike" dirty="0">
                        <a:effectLst/>
                      </a:endParaRPr>
                    </a:p>
                    <a:p>
                      <a:pPr marL="285750" indent="-285750" algn="l" fontAlgn="t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Esofagogastroduodenoscopia con o sin anestesia </a:t>
                      </a:r>
                    </a:p>
                    <a:p>
                      <a:pPr marL="285750" indent="-285750" algn="l" fontAlgn="t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Dilatación Biliar </a:t>
                      </a:r>
                    </a:p>
                    <a:p>
                      <a:pPr marL="285750" indent="-285750" algn="l" fontAlgn="t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Gastrostomía         </a:t>
                      </a:r>
                    </a:p>
                    <a:p>
                      <a:pPr marL="285750" indent="-285750" algn="l" fontAlgn="t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Endoscópica   </a:t>
                      </a:r>
                    </a:p>
                    <a:p>
                      <a:pPr marL="285750" indent="-285750" algn="l" fontAlgn="t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Colonoscopia </a:t>
                      </a:r>
                    </a:p>
                    <a:p>
                      <a:pPr marL="285750" indent="-285750" algn="l" fontAlgn="t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CPRE y otros</a:t>
                      </a:r>
                    </a:p>
                    <a:p>
                      <a:pPr marL="0" indent="0" algn="l" fontAlgn="t">
                        <a:buFont typeface="Wingdings" panose="05000000000000000000" pitchFamily="2" charset="2"/>
                        <a:buNone/>
                      </a:pP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1400" u="none" strike="noStrike" dirty="0">
                        <a:effectLst/>
                      </a:endParaRPr>
                    </a:p>
                    <a:p>
                      <a:pPr marL="285750" indent="-285750" algn="l" fontAlgn="t">
                        <a:buFont typeface="Wingdings" panose="05000000000000000000" pitchFamily="2" charset="2"/>
                        <a:buChar char="ü"/>
                      </a:pPr>
                      <a:endParaRPr lang="es-ES" sz="1400" u="none" strike="noStrike" dirty="0">
                        <a:effectLst/>
                      </a:endParaRPr>
                    </a:p>
                    <a:p>
                      <a:pPr marL="285750" indent="-285750" algn="l" fontAlgn="t">
                        <a:buFont typeface="Wingdings" panose="05000000000000000000" pitchFamily="2" charset="2"/>
                        <a:buChar char="ü"/>
                      </a:pPr>
                      <a:r>
                        <a:rPr lang="es-ES" sz="1400" u="none" strike="noStrike" dirty="0">
                          <a:effectLst/>
                        </a:rPr>
                        <a:t>Teléfono: 8715907 ext. 1254 </a:t>
                      </a:r>
                    </a:p>
                    <a:p>
                      <a:pPr marL="285750" indent="-285750" algn="l" fontAlgn="t">
                        <a:buFont typeface="Wingdings" panose="05000000000000000000" pitchFamily="2" charset="2"/>
                        <a:buChar char="ü"/>
                      </a:pPr>
                      <a:endParaRPr lang="es-ES" sz="1400" u="none" strike="noStrike" dirty="0">
                        <a:effectLst/>
                      </a:endParaRPr>
                    </a:p>
                    <a:p>
                      <a:pPr marL="285750" indent="-285750" algn="l" fontAlgn="t">
                        <a:buFont typeface="Wingdings" panose="05000000000000000000" pitchFamily="2" charset="2"/>
                        <a:buChar char="ü"/>
                      </a:pPr>
                      <a:r>
                        <a:rPr lang="es-E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Correo: Enfermera.castro@huhmp.gov.co</a:t>
                      </a:r>
                    </a:p>
                    <a:p>
                      <a:pPr marL="0" indent="0" algn="l" fontAlgn="t">
                        <a:buFont typeface="Wingdings" panose="05000000000000000000" pitchFamily="2" charset="2"/>
                        <a:buNone/>
                      </a:pPr>
                      <a:r>
                        <a:rPr lang="es-ES" sz="1400" u="none" strike="noStrike" dirty="0">
                          <a:effectLst/>
                        </a:rPr>
                        <a:t> </a:t>
                      </a:r>
                    </a:p>
                    <a:p>
                      <a:pPr marL="285750" indent="-285750" algn="l" fontAlgn="t">
                        <a:buFont typeface="Wingdings" panose="05000000000000000000" pitchFamily="2" charset="2"/>
                        <a:buChar char="ü"/>
                      </a:pPr>
                      <a:r>
                        <a:rPr lang="es-ES" sz="1400" u="none" strike="noStrike" dirty="0">
                          <a:effectLst/>
                        </a:rPr>
                        <a:t>PRESENCIAL: 1 piso torre principal.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Lunes a viernes </a:t>
                      </a:r>
                    </a:p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7:00 a.m. a 3:00 p.m.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s-CO" sz="1400" u="none" strike="noStrike" dirty="0">
                        <a:effectLst/>
                      </a:endParaRPr>
                    </a:p>
                    <a:p>
                      <a:pPr marL="285750" indent="-285750" algn="l" fontAlgn="t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Autorización EPS</a:t>
                      </a:r>
                    </a:p>
                    <a:p>
                      <a:pPr marL="285750" indent="-285750" algn="l" fontAlgn="t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Orden médica</a:t>
                      </a:r>
                    </a:p>
                    <a:p>
                      <a:pPr marL="285750" indent="-285750" algn="l" fontAlgn="t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Valoración por anestesia (Según protocolo institucional establecido el anestesiólogo solicitará prueba COVID-19 y recibo de pago)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24" marR="9224" marT="9224" marB="0"/>
                </a:tc>
                <a:extLst>
                  <a:ext uri="{0D108BD9-81ED-4DB2-BD59-A6C34878D82A}">
                    <a16:rowId xmlns:a16="http://schemas.microsoft.com/office/drawing/2014/main" val="324671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069673"/>
      </p:ext>
    </p:extLst>
  </p:cSld>
  <p:clrMapOvr>
    <a:masterClrMapping/>
  </p:clrMapOvr>
</p:sld>
</file>

<file path=ppt/theme/theme1.xml><?xml version="1.0" encoding="utf-8"?>
<a:theme xmlns:a="http://schemas.openxmlformats.org/drawingml/2006/main" name="3_DIAPOSITIVA JD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APOSITIVA JD 1" id="{8D0218C6-CC2B-45F3-8E26-856F08B1E8CA}" vid="{147F458A-BDD1-441B-947C-1B6BB738BD0C}"/>
    </a:ext>
  </a:extLst>
</a:theme>
</file>

<file path=ppt/theme/theme2.xml><?xml version="1.0" encoding="utf-8"?>
<a:theme xmlns:a="http://schemas.openxmlformats.org/drawingml/2006/main" name="4_DIAPOSITIVA JD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APOSITIVA JD 1" id="{8D0218C6-CC2B-45F3-8E26-856F08B1E8CA}" vid="{147F458A-BDD1-441B-947C-1B6BB738BD0C}"/>
    </a:ext>
  </a:extLst>
</a:theme>
</file>

<file path=ppt/theme/theme3.xml><?xml version="1.0" encoding="utf-8"?>
<a:theme xmlns:a="http://schemas.openxmlformats.org/drawingml/2006/main" name="5_DIAPOSITIVA JD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APOSITIVA JD 1" id="{8D0218C6-CC2B-45F3-8E26-856F08B1E8CA}" vid="{147F458A-BDD1-441B-947C-1B6BB738BD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DIAPOSITIVA JD 1</Template>
  <TotalTime>477</TotalTime>
  <Words>1059</Words>
  <Application>Microsoft Office PowerPoint</Application>
  <PresentationFormat>Panorámica</PresentationFormat>
  <Paragraphs>331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3_DIAPOSITIVA JD 1</vt:lpstr>
      <vt:lpstr>4_DIAPOSITIVA JD 1</vt:lpstr>
      <vt:lpstr>5_DIAPOSITIVA JD 1</vt:lpstr>
      <vt:lpstr>Presentación de PowerPoint</vt:lpstr>
      <vt:lpstr>CANALES DE ACCESO A  SERVICIOS AMBULATORIOS</vt:lpstr>
      <vt:lpstr>CANALES DE ACCESO A SERVICIOS: </vt:lpstr>
      <vt:lpstr>Presentación de PowerPoint</vt:lpstr>
      <vt:lpstr>Presentación de PowerPoint</vt:lpstr>
      <vt:lpstr>CANALES DE ACCESO A SERVICIOS </vt:lpstr>
      <vt:lpstr>CANALES DE ACCESO A SERVICIOS </vt:lpstr>
      <vt:lpstr>CANALES DE ACCESO A SERVICIOS </vt:lpstr>
      <vt:lpstr>CANALES DE ACCESO A SERVICIOS </vt:lpstr>
      <vt:lpstr>CANALES DE ACCESO A SERVICIOS </vt:lpstr>
      <vt:lpstr>CANALES DE ACCESO A SERVICIOS </vt:lpstr>
      <vt:lpstr>CANALES DE ACCESO A SERVICIOS </vt:lpstr>
      <vt:lpstr>CANALES DE ACCESO A SERVICIOS </vt:lpstr>
      <vt:lpstr>CANALES DE ACCESO A SERVICIOS </vt:lpstr>
      <vt:lpstr>CANALES DE ACCESO A SERVICIOS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Tatan Espejo Rodriguez</dc:creator>
  <cp:lastModifiedBy>DELL</cp:lastModifiedBy>
  <cp:revision>51</cp:revision>
  <dcterms:created xsi:type="dcterms:W3CDTF">2021-01-22T15:20:38Z</dcterms:created>
  <dcterms:modified xsi:type="dcterms:W3CDTF">2021-03-09T20:54:56Z</dcterms:modified>
</cp:coreProperties>
</file>